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1"/>
  </p:handoutMasterIdLst>
  <p:sldIdLst>
    <p:sldId id="256" r:id="rId2"/>
    <p:sldId id="258" r:id="rId3"/>
    <p:sldId id="259" r:id="rId4"/>
    <p:sldId id="263" r:id="rId5"/>
    <p:sldId id="264" r:id="rId6"/>
    <p:sldId id="265" r:id="rId7"/>
    <p:sldId id="260" r:id="rId8"/>
    <p:sldId id="261" r:id="rId9"/>
    <p:sldId id="257" r:id="rId10"/>
    <p:sldId id="266" r:id="rId11"/>
    <p:sldId id="267" r:id="rId12"/>
    <p:sldId id="268" r:id="rId13"/>
    <p:sldId id="269" r:id="rId14"/>
    <p:sldId id="273" r:id="rId15"/>
    <p:sldId id="270" r:id="rId16"/>
    <p:sldId id="271" r:id="rId17"/>
    <p:sldId id="274" r:id="rId18"/>
    <p:sldId id="272" r:id="rId19"/>
    <p:sldId id="262"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38386"/>
    <a:srgbClr val="005676"/>
    <a:srgbClr val="008C5D"/>
    <a:srgbClr val="46778B"/>
    <a:srgbClr val="49463B"/>
    <a:srgbClr val="008154"/>
    <a:srgbClr val="005B70"/>
    <a:srgbClr val="A9D0BF"/>
    <a:srgbClr val="89BB2E"/>
    <a:srgbClr val="3C3C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B97D798-70F1-6F49-8A3F-261A000F65C0}" type="datetimeFigureOut">
              <a:rPr lang="en-US" smtClean="0"/>
              <a:pPr/>
              <a:t>10/31/2018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301A8A2-17A0-3A4D-9996-D5163ED02EC2}" type="slidenum">
              <a:rPr lang="en-US" smtClean="0"/>
              <a:pPr/>
              <a:t>‹#›</a:t>
            </a:fld>
            <a:endParaRPr lang="en-US" dirty="0"/>
          </a:p>
        </p:txBody>
      </p:sp>
    </p:spTree>
    <p:extLst>
      <p:ext uri="{BB962C8B-B14F-4D97-AF65-F5344CB8AC3E}">
        <p14:creationId xmlns="" xmlns:p14="http://schemas.microsoft.com/office/powerpoint/2010/main" val="5576437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05285806-6178-D64D-AD53-0C20AB2E3F7B}"/>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105309302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367448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1858AEC-B3A7-284F-A962-245711651F31}"/>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203132443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205730"/>
            <a:ext cx="7772400" cy="1362075"/>
          </a:xfrm>
          <a:prstGeom prst="rect">
            <a:avLst/>
          </a:prstGeom>
        </p:spPr>
        <p:txBody>
          <a:bodyPr anchor="b"/>
          <a:lstStyle>
            <a:lvl1pPr algn="l">
              <a:defRPr sz="3200" b="0" cap="all">
                <a:solidFill>
                  <a:schemeClr val="accent2"/>
                </a:solidFill>
              </a:defRPr>
            </a:lvl1pPr>
          </a:lstStyle>
          <a:p>
            <a:r>
              <a:rPr lang="en-US" dirty="0"/>
              <a:t>Click to edit SECTION BREAK TITLE</a:t>
            </a:r>
          </a:p>
        </p:txBody>
      </p:sp>
      <p:sp>
        <p:nvSpPr>
          <p:cNvPr id="3" name="Text Placeholder 2"/>
          <p:cNvSpPr>
            <a:spLocks noGrp="1"/>
          </p:cNvSpPr>
          <p:nvPr>
            <p:ph type="body" idx="1" hasCustomPrompt="1"/>
          </p:nvPr>
        </p:nvSpPr>
        <p:spPr>
          <a:xfrm>
            <a:off x="722313" y="3676384"/>
            <a:ext cx="7772400" cy="1500187"/>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 xmlns:p14="http://schemas.microsoft.com/office/powerpoint/2010/main" val="1570455265"/>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9786"/>
            <a:ext cx="8229600" cy="4525963"/>
          </a:xfrm>
          <a:prstGeom prst="rect">
            <a:avLst/>
          </a:prstGeom>
        </p:spPr>
        <p:txBody>
          <a:bodyPr/>
          <a:lstStyle>
            <a:lvl1pPr>
              <a:defRPr sz="2800">
                <a:solidFill>
                  <a:schemeClr val="accent2"/>
                </a:solidFill>
              </a:defRPr>
            </a:lvl1pPr>
            <a:lvl2pPr>
              <a:defRPr sz="2600">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 xmlns:a16="http://schemas.microsoft.com/office/drawing/2014/main" id="{BE0F8B50-FBE4-D542-9791-C82503F1FFEF}"/>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3489386029"/>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9550" y="5842673"/>
            <a:ext cx="5486400" cy="566738"/>
          </a:xfrm>
          <a:prstGeom prst="rect">
            <a:avLst/>
          </a:prstGeom>
        </p:spPr>
        <p:txBody>
          <a:bodyPr anchor="b"/>
          <a:lstStyle>
            <a:lvl1pPr algn="l">
              <a:defRPr sz="2000" b="1">
                <a:solidFill>
                  <a:schemeClr val="accent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119550" y="1654848"/>
            <a:ext cx="5486400" cy="4114800"/>
          </a:xfrm>
          <a:prstGeom prst="rect">
            <a:avLst/>
          </a:prstGeom>
        </p:spPr>
        <p:txBody>
          <a:bodyPr/>
          <a:lstStyle>
            <a:lvl1pPr marL="0" indent="0">
              <a:buNone/>
              <a:defRPr sz="240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pic>
        <p:nvPicPr>
          <p:cNvPr id="5" name="Picture 4">
            <a:extLst>
              <a:ext uri="{FF2B5EF4-FFF2-40B4-BE49-F238E27FC236}">
                <a16:creationId xmlns="" xmlns:a16="http://schemas.microsoft.com/office/drawing/2014/main" id="{48167684-308A-2946-8912-4D7E742F99CD}"/>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872569441"/>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stretch>
            <a:fillRect/>
          </a:stretch>
        </p:blipFill>
        <p:spPr>
          <a:xfrm>
            <a:off x="0" y="0"/>
            <a:ext cx="9144000" cy="6858000"/>
          </a:xfrm>
          <a:prstGeom prst="rect">
            <a:avLst/>
          </a:prstGeom>
        </p:spPr>
      </p:pic>
    </p:spTree>
    <p:extLst>
      <p:ext uri="{BB962C8B-B14F-4D97-AF65-F5344CB8AC3E}">
        <p14:creationId xmlns="" xmlns:p14="http://schemas.microsoft.com/office/powerpoint/2010/main" val="344750785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5" r:id="rId3"/>
    <p:sldLayoutId id="2147483651" r:id="rId4"/>
    <p:sldLayoutId id="2147483650" r:id="rId5"/>
    <p:sldLayoutId id="2147483657" r:id="rId6"/>
  </p:sldLayoutIdLst>
  <p:transition spd="med">
    <p:wipe dir="r"/>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www.larksfieldplace.or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39558207"/>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47164"/>
            <a:ext cx="8229600" cy="4728585"/>
          </a:xfrm>
        </p:spPr>
        <p:txBody>
          <a:bodyPr/>
          <a:lstStyle/>
          <a:p>
            <a:pPr marL="0" indent="0">
              <a:buNone/>
            </a:pPr>
            <a:r>
              <a:rPr lang="en-US" b="1" dirty="0" smtClean="0"/>
              <a:t>The Survey: Surveyor Arrives, Review of Complaint, Citation is “Created”</a:t>
            </a:r>
          </a:p>
          <a:p>
            <a:r>
              <a:rPr lang="en-US" sz="2400" dirty="0" smtClean="0"/>
              <a:t>Surveyor is investigating complaint lodged 10 weeks earlier by the Home Health Agency/Family</a:t>
            </a:r>
          </a:p>
          <a:p>
            <a:r>
              <a:rPr lang="en-US" sz="2400" dirty="0" smtClean="0"/>
              <a:t>Complaint alleges patient was inappropriately discharged based on his condition</a:t>
            </a:r>
          </a:p>
          <a:p>
            <a:r>
              <a:rPr lang="en-US" sz="2400" dirty="0" smtClean="0"/>
              <a:t>Surveyor in reviewing the complaint, implies that events that occurred within the 24 hours prior to discharge should have delayed discharge.</a:t>
            </a:r>
          </a:p>
          <a:p>
            <a:r>
              <a:rPr lang="en-US" sz="2400" dirty="0" smtClean="0"/>
              <a:t>Players: LPN, RN, Administrator, DON, Surveyor, MD</a:t>
            </a:r>
          </a:p>
          <a:p>
            <a:endParaRPr lang="en-US" dirty="0" smtClean="0"/>
          </a:p>
          <a:p>
            <a:endParaRPr lang="en-US" dirty="0"/>
          </a:p>
        </p:txBody>
      </p:sp>
    </p:spTree>
    <p:extLst>
      <p:ext uri="{BB962C8B-B14F-4D97-AF65-F5344CB8AC3E}">
        <p14:creationId xmlns="" xmlns:p14="http://schemas.microsoft.com/office/powerpoint/2010/main" val="1710289503"/>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812"/>
            <a:ext cx="8229600" cy="4714937"/>
          </a:xfrm>
        </p:spPr>
        <p:txBody>
          <a:bodyPr/>
          <a:lstStyle/>
          <a:p>
            <a:pPr marL="0" indent="0">
              <a:buNone/>
            </a:pPr>
            <a:r>
              <a:rPr lang="en-US" b="1" dirty="0" smtClean="0"/>
              <a:t>The Survey Recap</a:t>
            </a:r>
          </a:p>
          <a:p>
            <a:r>
              <a:rPr lang="en-US" sz="2600" dirty="0" smtClean="0"/>
              <a:t>Surveyor contends that the slurred speech noted the evening before discharge by the LPN was improperly handled, not immediately reviewed by RN (delegation) and should have been a sign not to discharge/medical instability.</a:t>
            </a:r>
          </a:p>
          <a:p>
            <a:r>
              <a:rPr lang="en-US" sz="2600" dirty="0" smtClean="0"/>
              <a:t>The facility did not have adequate policies and procedures and proper assessment and documentation standards in-place to alert the MD and to assure the correct care was given to people having a stroke or exhibiting stroke symptoms.</a:t>
            </a:r>
          </a:p>
          <a:p>
            <a:pPr marL="0" indent="0">
              <a:buNone/>
            </a:pPr>
            <a:endParaRPr lang="en-US" b="1" dirty="0"/>
          </a:p>
        </p:txBody>
      </p:sp>
    </p:spTree>
    <p:extLst>
      <p:ext uri="{BB962C8B-B14F-4D97-AF65-F5344CB8AC3E}">
        <p14:creationId xmlns="" xmlns:p14="http://schemas.microsoft.com/office/powerpoint/2010/main" val="1732829857"/>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812"/>
            <a:ext cx="8229600" cy="4714937"/>
          </a:xfrm>
        </p:spPr>
        <p:txBody>
          <a:bodyPr/>
          <a:lstStyle/>
          <a:p>
            <a:pPr marL="0" indent="0">
              <a:buNone/>
            </a:pPr>
            <a:r>
              <a:rPr lang="en-US" b="1" dirty="0" smtClean="0"/>
              <a:t>Post Survey: The Citation/Findings, Review and Prep for IDR</a:t>
            </a:r>
          </a:p>
          <a:p>
            <a:r>
              <a:rPr lang="en-US" dirty="0" smtClean="0"/>
              <a:t>Administrator receives a call from the State with the findings from the complaint survey – 2 days after complaint survey exit</a:t>
            </a:r>
          </a:p>
          <a:p>
            <a:r>
              <a:rPr lang="en-US" dirty="0" smtClean="0"/>
              <a:t>Administrator meets with DON and the facility’s Nurse Consultant to discuss “next steps”</a:t>
            </a:r>
          </a:p>
          <a:p>
            <a:r>
              <a:rPr lang="en-US" dirty="0" smtClean="0"/>
              <a:t>Plans are made for compliance first, then IDR</a:t>
            </a:r>
          </a:p>
          <a:p>
            <a:r>
              <a:rPr lang="en-US" dirty="0" smtClean="0"/>
              <a:t>Players are the Administrator, DON and RN Consultant</a:t>
            </a:r>
            <a:endParaRPr lang="en-US" dirty="0"/>
          </a:p>
        </p:txBody>
      </p:sp>
    </p:spTree>
    <p:extLst>
      <p:ext uri="{BB962C8B-B14F-4D97-AF65-F5344CB8AC3E}">
        <p14:creationId xmlns="" xmlns:p14="http://schemas.microsoft.com/office/powerpoint/2010/main" val="319831749"/>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946949"/>
          </a:xfrm>
        </p:spPr>
        <p:txBody>
          <a:bodyPr/>
          <a:lstStyle/>
          <a:p>
            <a:pPr marL="0" indent="0">
              <a:buNone/>
            </a:pPr>
            <a:r>
              <a:rPr lang="en-US" b="1" dirty="0" smtClean="0"/>
              <a:t>Post Survey Recap</a:t>
            </a:r>
          </a:p>
          <a:p>
            <a:r>
              <a:rPr lang="en-US" dirty="0" smtClean="0"/>
              <a:t>Facility receives an IJ for failing to follow proper delegation of nursing duties, lack of proper assessment and care planning, failure to communicate timely with MD and improper discharge/discharge planning of an unstable patient (F580, F624, F658, F659, F661, F684)</a:t>
            </a:r>
          </a:p>
          <a:p>
            <a:r>
              <a:rPr lang="en-US" dirty="0" smtClean="0"/>
              <a:t>IJ goes back to time of event – 73 days prior Fine is expected to be $73,000 plus!</a:t>
            </a:r>
          </a:p>
          <a:p>
            <a:r>
              <a:rPr lang="en-US" dirty="0" smtClean="0"/>
              <a:t>Facility abates citation within a day and requests IDR</a:t>
            </a:r>
            <a:endParaRPr lang="en-US" dirty="0"/>
          </a:p>
        </p:txBody>
      </p:sp>
    </p:spTree>
    <p:extLst>
      <p:ext uri="{BB962C8B-B14F-4D97-AF65-F5344CB8AC3E}">
        <p14:creationId xmlns="" xmlns:p14="http://schemas.microsoft.com/office/powerpoint/2010/main" val="1811422227"/>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74460"/>
            <a:ext cx="8229600" cy="4701289"/>
          </a:xfrm>
        </p:spPr>
        <p:txBody>
          <a:bodyPr/>
          <a:lstStyle/>
          <a:p>
            <a:pPr marL="0" indent="0">
              <a:buNone/>
            </a:pPr>
            <a:r>
              <a:rPr lang="en-US" b="1" dirty="0" smtClean="0"/>
              <a:t>The Citations</a:t>
            </a:r>
          </a:p>
          <a:p>
            <a:r>
              <a:rPr lang="en-US" sz="2400" b="1" dirty="0" smtClean="0"/>
              <a:t>F684: Quality of Care = IJ</a:t>
            </a:r>
          </a:p>
          <a:p>
            <a:r>
              <a:rPr lang="en-US" sz="2400" b="1" dirty="0" smtClean="0"/>
              <a:t>F661: Discharge Planning Process = D</a:t>
            </a:r>
          </a:p>
          <a:p>
            <a:r>
              <a:rPr lang="en-US" sz="2400" b="1" dirty="0" smtClean="0"/>
              <a:t>F580: Notify of Changes (injury, decline, room, etc.) = D</a:t>
            </a:r>
          </a:p>
          <a:p>
            <a:r>
              <a:rPr lang="en-US" sz="2400" b="1" dirty="0" smtClean="0"/>
              <a:t>F624: Preparation for Safe, Orderly Transfer/Discharge = D</a:t>
            </a:r>
          </a:p>
          <a:p>
            <a:r>
              <a:rPr lang="en-US" sz="2400" b="1" dirty="0" smtClean="0"/>
              <a:t>F658: Services Provide Meet Professional Standards of Quality = D, could have been IJ or G</a:t>
            </a:r>
          </a:p>
          <a:p>
            <a:r>
              <a:rPr lang="en-US" sz="2400" b="1" dirty="0" smtClean="0"/>
              <a:t>F659: Services Provided by </a:t>
            </a:r>
            <a:r>
              <a:rPr lang="en-US" sz="2400" b="1" dirty="0" err="1" smtClean="0"/>
              <a:t>Careplan</a:t>
            </a:r>
            <a:r>
              <a:rPr lang="en-US" sz="2400" b="1" dirty="0"/>
              <a:t> </a:t>
            </a:r>
            <a:r>
              <a:rPr lang="en-US" sz="2400" b="1" dirty="0" smtClean="0"/>
              <a:t>Provided by Qualified Persons = D, could have been IJ</a:t>
            </a:r>
            <a:endParaRPr lang="en-US" sz="2400" b="1" dirty="0"/>
          </a:p>
        </p:txBody>
      </p:sp>
    </p:spTree>
    <p:extLst>
      <p:ext uri="{BB962C8B-B14F-4D97-AF65-F5344CB8AC3E}">
        <p14:creationId xmlns="" xmlns:p14="http://schemas.microsoft.com/office/powerpoint/2010/main" val="187363721"/>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7114" y="1702191"/>
            <a:ext cx="8257734" cy="5073559"/>
          </a:xfrm>
        </p:spPr>
        <p:txBody>
          <a:bodyPr/>
          <a:lstStyle/>
          <a:p>
            <a:pPr marL="0" indent="0">
              <a:buNone/>
            </a:pPr>
            <a:r>
              <a:rPr lang="en-US" b="1" dirty="0" smtClean="0"/>
              <a:t>IDR Hearing:  The State, The Facility, Evidence and Outcome</a:t>
            </a:r>
          </a:p>
          <a:p>
            <a:r>
              <a:rPr lang="en-US" dirty="0" smtClean="0"/>
              <a:t>The event is an electronic meeting format. There is a lead reviewer.</a:t>
            </a:r>
          </a:p>
          <a:p>
            <a:r>
              <a:rPr lang="en-US" dirty="0" smtClean="0"/>
              <a:t>State goes first and facility follows with evidence.</a:t>
            </a:r>
          </a:p>
          <a:p>
            <a:r>
              <a:rPr lang="en-US" b="1" dirty="0" smtClean="0"/>
              <a:t>YOU, THE AUDIENCE ARE THE PANEL OF REVIEWERS!  QUESTION, ETC.</a:t>
            </a:r>
          </a:p>
          <a:p>
            <a:r>
              <a:rPr lang="en-US" b="1" dirty="0" smtClean="0"/>
              <a:t>VOTE THE OUTCOME! </a:t>
            </a:r>
          </a:p>
          <a:p>
            <a:r>
              <a:rPr lang="en-US" dirty="0" smtClean="0"/>
              <a:t>Players:  Administrator, DON, RN Consultant, Survey Official, IDR Moderator</a:t>
            </a:r>
            <a:r>
              <a:rPr lang="en-US" dirty="0"/>
              <a:t> </a:t>
            </a:r>
            <a:r>
              <a:rPr lang="en-US" dirty="0" smtClean="0"/>
              <a:t>and PANEL/AUDIENCE</a:t>
            </a:r>
            <a:endParaRPr lang="en-US" dirty="0"/>
          </a:p>
        </p:txBody>
      </p:sp>
    </p:spTree>
    <p:extLst>
      <p:ext uri="{BB962C8B-B14F-4D97-AF65-F5344CB8AC3E}">
        <p14:creationId xmlns="" xmlns:p14="http://schemas.microsoft.com/office/powerpoint/2010/main" val="3306903996"/>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IDR Evidence List</a:t>
            </a:r>
          </a:p>
          <a:p>
            <a:pPr marL="457200" indent="-457200">
              <a:buFont typeface="+mj-lt"/>
              <a:buAutoNum type="alphaLcParenR"/>
            </a:pPr>
            <a:r>
              <a:rPr lang="en-US" sz="2000" dirty="0" smtClean="0"/>
              <a:t>Timeline of Events including “slurred speech”</a:t>
            </a:r>
          </a:p>
          <a:p>
            <a:pPr marL="457200" indent="-457200">
              <a:buFont typeface="+mj-lt"/>
              <a:buAutoNum type="alphaLcParenR"/>
            </a:pPr>
            <a:r>
              <a:rPr lang="en-US" sz="2000" dirty="0" smtClean="0"/>
              <a:t>Timeline of Events of resident’s day prior to event</a:t>
            </a:r>
          </a:p>
          <a:p>
            <a:pPr marL="457200" indent="-457200">
              <a:buFont typeface="+mj-lt"/>
              <a:buAutoNum type="alphaLcParenR"/>
            </a:pPr>
            <a:r>
              <a:rPr lang="en-US" sz="2000" dirty="0" smtClean="0"/>
              <a:t>Physician Statement</a:t>
            </a:r>
          </a:p>
          <a:p>
            <a:pPr marL="457200" indent="-457200">
              <a:buFont typeface="+mj-lt"/>
              <a:buAutoNum type="alphaLcParenR"/>
            </a:pPr>
            <a:r>
              <a:rPr lang="en-US" sz="2000" dirty="0" smtClean="0"/>
              <a:t>CNA statements (x2)</a:t>
            </a:r>
          </a:p>
          <a:p>
            <a:pPr marL="457200" indent="-457200">
              <a:buFont typeface="+mj-lt"/>
              <a:buAutoNum type="alphaLcParenR"/>
            </a:pPr>
            <a:r>
              <a:rPr lang="en-US" sz="2000" dirty="0" smtClean="0"/>
              <a:t>LPN statement</a:t>
            </a:r>
          </a:p>
          <a:p>
            <a:pPr marL="457200" indent="-457200">
              <a:buFont typeface="+mj-lt"/>
              <a:buAutoNum type="alphaLcParenR"/>
            </a:pPr>
            <a:r>
              <a:rPr lang="en-US" sz="2000" dirty="0" smtClean="0"/>
              <a:t>RN (night shift) statement</a:t>
            </a:r>
          </a:p>
          <a:p>
            <a:pPr marL="457200" indent="-457200">
              <a:buFont typeface="+mj-lt"/>
              <a:buAutoNum type="alphaLcParenR"/>
            </a:pPr>
            <a:r>
              <a:rPr lang="en-US" sz="2000" dirty="0" smtClean="0"/>
              <a:t>Pain evaluation from night of event</a:t>
            </a:r>
          </a:p>
          <a:p>
            <a:pPr marL="457200" indent="-457200">
              <a:buFont typeface="+mj-lt"/>
              <a:buAutoNum type="alphaLcParenR"/>
            </a:pPr>
            <a:r>
              <a:rPr lang="en-US" sz="2000" dirty="0" smtClean="0"/>
              <a:t>Documentation policy (charting by exception)</a:t>
            </a:r>
          </a:p>
          <a:p>
            <a:pPr marL="457200" indent="-457200">
              <a:buFont typeface="+mj-lt"/>
              <a:buAutoNum type="alphaLcParenR"/>
            </a:pPr>
            <a:r>
              <a:rPr lang="en-US" sz="2000" dirty="0" smtClean="0"/>
              <a:t>Change of Condition Policy</a:t>
            </a:r>
          </a:p>
          <a:p>
            <a:pPr marL="457200" indent="-457200">
              <a:buFont typeface="+mj-lt"/>
              <a:buAutoNum type="alphaLcParenR"/>
            </a:pPr>
            <a:r>
              <a:rPr lang="en-US" sz="2000" dirty="0" smtClean="0"/>
              <a:t>Competency Checklist for LPN and RN</a:t>
            </a:r>
            <a:endParaRPr lang="en-US" sz="2000" dirty="0"/>
          </a:p>
        </p:txBody>
      </p:sp>
    </p:spTree>
    <p:extLst>
      <p:ext uri="{BB962C8B-B14F-4D97-AF65-F5344CB8AC3E}">
        <p14:creationId xmlns="" xmlns:p14="http://schemas.microsoft.com/office/powerpoint/2010/main" val="2958482601"/>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22694"/>
            <a:ext cx="8229600" cy="4553055"/>
          </a:xfrm>
        </p:spPr>
        <p:txBody>
          <a:bodyPr/>
          <a:lstStyle/>
          <a:p>
            <a:pPr marL="0" indent="0">
              <a:buNone/>
            </a:pPr>
            <a:r>
              <a:rPr lang="en-US" sz="2400" b="1" dirty="0" smtClean="0"/>
              <a:t>As our gift to you for attending today’s session, you may go to Larskfieldplace.org and on the home page, using the Leading Age tab/header, access the following tools.</a:t>
            </a:r>
          </a:p>
          <a:p>
            <a:r>
              <a:rPr lang="en-US" sz="2400" b="1" dirty="0" smtClean="0"/>
              <a:t>CVA Pathway</a:t>
            </a:r>
          </a:p>
          <a:p>
            <a:r>
              <a:rPr lang="en-US" sz="2400" b="1" dirty="0" smtClean="0"/>
              <a:t>Nursing Delegation Templates: CVA, Hypertension, Assessment and Data Collection and Pain</a:t>
            </a:r>
          </a:p>
          <a:p>
            <a:r>
              <a:rPr lang="en-US" sz="2400" b="1" dirty="0" smtClean="0"/>
              <a:t>QAPI Plan for Nursing Delegation</a:t>
            </a:r>
          </a:p>
          <a:p>
            <a:r>
              <a:rPr lang="en-US" sz="2400" b="1" dirty="0" smtClean="0"/>
              <a:t>Length of Stay Template</a:t>
            </a:r>
          </a:p>
          <a:p>
            <a:r>
              <a:rPr lang="en-US" sz="2400" b="1" dirty="0" smtClean="0"/>
              <a:t>Sample IDR Position Statement</a:t>
            </a:r>
          </a:p>
          <a:p>
            <a:endParaRPr lang="en-US" dirty="0"/>
          </a:p>
        </p:txBody>
      </p:sp>
    </p:spTree>
    <p:extLst>
      <p:ext uri="{BB962C8B-B14F-4D97-AF65-F5344CB8AC3E}">
        <p14:creationId xmlns="" xmlns:p14="http://schemas.microsoft.com/office/powerpoint/2010/main" val="199713109"/>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THANK-YOU!</a:t>
            </a:r>
            <a:br>
              <a:rPr lang="en-US" b="1" dirty="0" smtClean="0"/>
            </a:br>
            <a:r>
              <a:rPr lang="en-US" b="1" dirty="0" smtClean="0"/>
              <a:t>Larksfield Place</a:t>
            </a:r>
            <a:endParaRPr lang="en-US" b="1" dirty="0"/>
          </a:p>
        </p:txBody>
      </p:sp>
      <p:sp>
        <p:nvSpPr>
          <p:cNvPr id="4" name="Text Placeholder 3"/>
          <p:cNvSpPr>
            <a:spLocks noGrp="1"/>
          </p:cNvSpPr>
          <p:nvPr>
            <p:ph type="body" idx="1"/>
          </p:nvPr>
        </p:nvSpPr>
        <p:spPr>
          <a:xfrm>
            <a:off x="722313" y="3676384"/>
            <a:ext cx="7772400" cy="2014732"/>
          </a:xfrm>
        </p:spPr>
        <p:txBody>
          <a:bodyPr/>
          <a:lstStyle/>
          <a:p>
            <a:r>
              <a:rPr lang="en-US" b="1" i="1" dirty="0" smtClean="0">
                <a:solidFill>
                  <a:schemeClr val="accent2">
                    <a:lumMod val="75000"/>
                  </a:schemeClr>
                </a:solidFill>
              </a:rPr>
              <a:t>To learn more about Larksfield Place and to access materials and tools from today’s presentation, go to </a:t>
            </a:r>
            <a:endParaRPr lang="en-US" b="1" i="1" dirty="0" smtClean="0">
              <a:solidFill>
                <a:schemeClr val="accent2">
                  <a:lumMod val="75000"/>
                </a:schemeClr>
              </a:solidFill>
            </a:endParaRPr>
          </a:p>
          <a:p>
            <a:r>
              <a:rPr lang="en-US" b="1" i="1" dirty="0" smtClean="0">
                <a:solidFill>
                  <a:srgbClr val="002060"/>
                </a:solidFill>
                <a:hlinkClick r:id="rId2"/>
              </a:rPr>
              <a:t>www.larksfieldplace.org</a:t>
            </a:r>
            <a:endParaRPr lang="en-US" b="1" i="1" dirty="0" smtClean="0">
              <a:solidFill>
                <a:srgbClr val="002060"/>
              </a:solidFill>
            </a:endParaRPr>
          </a:p>
          <a:p>
            <a:r>
              <a:rPr lang="en-US" b="1" i="1" dirty="0" smtClean="0">
                <a:solidFill>
                  <a:schemeClr val="accent2">
                    <a:lumMod val="75000"/>
                  </a:schemeClr>
                </a:solidFill>
              </a:rPr>
              <a:t>Questions </a:t>
            </a:r>
            <a:r>
              <a:rPr lang="en-US" b="1" i="1" dirty="0" smtClean="0">
                <a:solidFill>
                  <a:schemeClr val="accent2">
                    <a:lumMod val="75000"/>
                  </a:schemeClr>
                </a:solidFill>
              </a:rPr>
              <a:t>about today’s presentation can be addressed to rhislop@larksfieldplace.org</a:t>
            </a:r>
            <a:endParaRPr lang="en-US" b="1" i="1" dirty="0">
              <a:solidFill>
                <a:schemeClr val="accent2">
                  <a:lumMod val="75000"/>
                </a:schemeClr>
              </a:solidFill>
            </a:endParaRPr>
          </a:p>
        </p:txBody>
      </p:sp>
    </p:spTree>
    <p:extLst>
      <p:ext uri="{BB962C8B-B14F-4D97-AF65-F5344CB8AC3E}">
        <p14:creationId xmlns="" xmlns:p14="http://schemas.microsoft.com/office/powerpoint/2010/main" val="3030814589"/>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31699808"/>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r>
              <a:rPr lang="en-US" b="1" dirty="0" smtClean="0"/>
              <a:t>A Compliance Tale:</a:t>
            </a:r>
          </a:p>
          <a:p>
            <a:pPr marL="0" indent="0" algn="ctr">
              <a:buNone/>
            </a:pPr>
            <a:r>
              <a:rPr lang="en-US" b="1" dirty="0" smtClean="0"/>
              <a:t>The Journey from Citation to IDR</a:t>
            </a:r>
          </a:p>
          <a:p>
            <a:pPr marL="0" indent="0" algn="ctr">
              <a:buNone/>
            </a:pPr>
            <a:endParaRPr lang="en-US" b="1" dirty="0"/>
          </a:p>
          <a:p>
            <a:pPr marL="0" indent="0" algn="ctr">
              <a:buNone/>
            </a:pPr>
            <a:r>
              <a:rPr lang="en-US" b="1" i="1" dirty="0" smtClean="0"/>
              <a:t>Larksfield Place Retirement Communities, Inc.</a:t>
            </a:r>
            <a:endParaRPr lang="en-US" b="1" i="1" dirty="0"/>
          </a:p>
        </p:txBody>
      </p:sp>
    </p:spTree>
    <p:extLst>
      <p:ext uri="{BB962C8B-B14F-4D97-AF65-F5344CB8AC3E}">
        <p14:creationId xmlns="" xmlns:p14="http://schemas.microsoft.com/office/powerpoint/2010/main" val="23086584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Our Team Today:</a:t>
            </a:r>
          </a:p>
          <a:p>
            <a:pPr lvl="1"/>
            <a:r>
              <a:rPr lang="en-US" dirty="0" smtClean="0"/>
              <a:t>Reginald M. Hislop, III : CEO</a:t>
            </a:r>
          </a:p>
          <a:p>
            <a:pPr lvl="1"/>
            <a:r>
              <a:rPr lang="en-US" dirty="0" smtClean="0"/>
              <a:t>Ed Cornejo:  VP Home Health and Hospice</a:t>
            </a:r>
          </a:p>
          <a:p>
            <a:pPr lvl="1"/>
            <a:r>
              <a:rPr lang="en-US" dirty="0" smtClean="0"/>
              <a:t>Jennifer Maina, RN: Director of Nursing</a:t>
            </a:r>
          </a:p>
          <a:p>
            <a:pPr lvl="1"/>
            <a:r>
              <a:rPr lang="en-US" dirty="0" smtClean="0"/>
              <a:t>Tammy Flaming: Director of Marketing</a:t>
            </a:r>
          </a:p>
          <a:p>
            <a:pPr lvl="1"/>
            <a:r>
              <a:rPr lang="en-US" dirty="0" smtClean="0"/>
              <a:t>Diane R. Hislop, RN: Nurse Consultant</a:t>
            </a:r>
            <a:endParaRPr lang="en-US" dirty="0"/>
          </a:p>
        </p:txBody>
      </p:sp>
    </p:spTree>
    <p:extLst>
      <p:ext uri="{BB962C8B-B14F-4D97-AF65-F5344CB8AC3E}">
        <p14:creationId xmlns="" xmlns:p14="http://schemas.microsoft.com/office/powerpoint/2010/main" val="19659932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dirty="0" smtClean="0"/>
              <a:t>Larksfield Place</a:t>
            </a:r>
          </a:p>
          <a:p>
            <a:r>
              <a:rPr lang="en-US" b="1" dirty="0" smtClean="0"/>
              <a:t>Life Plan Community/CCRC in Wichita, KS</a:t>
            </a:r>
          </a:p>
          <a:p>
            <a:r>
              <a:rPr lang="en-US" b="1" dirty="0" smtClean="0"/>
              <a:t>IL, AL, SNF, Home Health, Hospice, Outpatient Therapies</a:t>
            </a:r>
          </a:p>
          <a:p>
            <a:r>
              <a:rPr lang="en-US" b="1" dirty="0" smtClean="0"/>
              <a:t>Five Star (all categories) SNF (80 beds), 98% Private Pay and Medicare </a:t>
            </a:r>
          </a:p>
          <a:p>
            <a:r>
              <a:rPr lang="en-US" b="1" dirty="0" smtClean="0"/>
              <a:t>Per Benchmine.com: SNF is #1 in Kansas, #5 in the Nation!</a:t>
            </a:r>
          </a:p>
          <a:p>
            <a:r>
              <a:rPr lang="en-US" b="1" dirty="0" smtClean="0"/>
              <a:t>Three out of last 5 surveys – deficiency free</a:t>
            </a:r>
          </a:p>
          <a:p>
            <a:endParaRPr lang="en-US" dirty="0"/>
          </a:p>
        </p:txBody>
      </p:sp>
    </p:spTree>
    <p:extLst>
      <p:ext uri="{BB962C8B-B14F-4D97-AF65-F5344CB8AC3E}">
        <p14:creationId xmlns="" xmlns:p14="http://schemas.microsoft.com/office/powerpoint/2010/main" val="463730159"/>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47164"/>
            <a:ext cx="8229600" cy="4681182"/>
          </a:xfrm>
        </p:spPr>
        <p:txBody>
          <a:bodyPr/>
          <a:lstStyle/>
          <a:p>
            <a:pPr marL="0" indent="0">
              <a:buNone/>
            </a:pPr>
            <a:r>
              <a:rPr lang="en-US" b="1" dirty="0" smtClean="0"/>
              <a:t>Format for Today</a:t>
            </a:r>
          </a:p>
          <a:p>
            <a:r>
              <a:rPr lang="en-US" dirty="0" smtClean="0"/>
              <a:t>A depiction of an actual case/series of events (modified for this purpose) that caused a serious citation to be issued at a SNF </a:t>
            </a:r>
          </a:p>
          <a:p>
            <a:r>
              <a:rPr lang="en-US" dirty="0" smtClean="0"/>
              <a:t>A depiction of the IDR where YOU get to participate as the IDR reviewers – questions and final determination of outcome (overturn, maintain the citation)</a:t>
            </a:r>
          </a:p>
          <a:p>
            <a:r>
              <a:rPr lang="en-US" dirty="0" smtClean="0"/>
              <a:t>A step-by-step guide through the process and journey of citation to IDR</a:t>
            </a:r>
            <a:endParaRPr lang="en-US" dirty="0"/>
          </a:p>
        </p:txBody>
      </p:sp>
    </p:spTree>
    <p:extLst>
      <p:ext uri="{BB962C8B-B14F-4D97-AF65-F5344CB8AC3E}">
        <p14:creationId xmlns="" xmlns:p14="http://schemas.microsoft.com/office/powerpoint/2010/main" val="3000139313"/>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Key Takeaways (What to watch for)</a:t>
            </a:r>
          </a:p>
          <a:p>
            <a:r>
              <a:rPr lang="en-US" dirty="0" smtClean="0"/>
              <a:t>Delegation of nursing duties</a:t>
            </a:r>
          </a:p>
          <a:p>
            <a:r>
              <a:rPr lang="en-US" dirty="0" smtClean="0"/>
              <a:t>Assessment and documentation standards</a:t>
            </a:r>
          </a:p>
          <a:p>
            <a:r>
              <a:rPr lang="en-US" dirty="0" smtClean="0"/>
              <a:t>Discharge planning and care coordination</a:t>
            </a:r>
          </a:p>
          <a:p>
            <a:r>
              <a:rPr lang="en-US" dirty="0" smtClean="0"/>
              <a:t>Post-discharge management</a:t>
            </a:r>
          </a:p>
          <a:p>
            <a:r>
              <a:rPr lang="en-US" dirty="0" smtClean="0"/>
              <a:t>Conditions of Participation/The Regulations/F-Tags</a:t>
            </a:r>
          </a:p>
          <a:p>
            <a:r>
              <a:rPr lang="en-US" dirty="0" smtClean="0"/>
              <a:t>Survey and post-survey management </a:t>
            </a:r>
          </a:p>
          <a:p>
            <a:r>
              <a:rPr lang="en-US" dirty="0" smtClean="0"/>
              <a:t>IDR preparation and presentation</a:t>
            </a:r>
          </a:p>
          <a:p>
            <a:endParaRPr lang="en-US" dirty="0"/>
          </a:p>
        </p:txBody>
      </p:sp>
    </p:spTree>
    <p:extLst>
      <p:ext uri="{BB962C8B-B14F-4D97-AF65-F5344CB8AC3E}">
        <p14:creationId xmlns="" xmlns:p14="http://schemas.microsoft.com/office/powerpoint/2010/main" val="1388829919"/>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The Case: Background</a:t>
            </a:r>
            <a:endParaRPr lang="en-US" b="1" dirty="0"/>
          </a:p>
        </p:txBody>
      </p:sp>
      <p:sp>
        <p:nvSpPr>
          <p:cNvPr id="5" name="Text Placeholder 4"/>
          <p:cNvSpPr>
            <a:spLocks noGrp="1"/>
          </p:cNvSpPr>
          <p:nvPr>
            <p:ph type="body" idx="1"/>
          </p:nvPr>
        </p:nvSpPr>
        <p:spPr>
          <a:xfrm>
            <a:off x="722313" y="3676384"/>
            <a:ext cx="7772400" cy="2710768"/>
          </a:xfrm>
        </p:spPr>
        <p:txBody>
          <a:bodyPr/>
          <a:lstStyle/>
          <a:p>
            <a:r>
              <a:rPr lang="en-US" b="1" dirty="0" smtClean="0">
                <a:solidFill>
                  <a:schemeClr val="accent2"/>
                </a:solidFill>
              </a:rPr>
              <a:t>84 year old Male, admitted to the facility/SNF post-hospitalization for fall at home.  Patient has a history of CVA and chronic hypertension.  Patient is alert and oriented, with occasional forgetfulness.  The general goal is for patient to complete inpatient rehab, sufficient to return home.  SNF coordinated discharge home with Home Health (Medicare Part A).   The situations that lead to a citation (IJ) and the SNF to appeal to IDR are played out in 4 Acts.</a:t>
            </a:r>
            <a:endParaRPr lang="en-US" b="1" dirty="0">
              <a:solidFill>
                <a:schemeClr val="accent2"/>
              </a:solidFill>
            </a:endParaRPr>
          </a:p>
        </p:txBody>
      </p:sp>
    </p:spTree>
    <p:extLst>
      <p:ext uri="{BB962C8B-B14F-4D97-AF65-F5344CB8AC3E}">
        <p14:creationId xmlns="" xmlns:p14="http://schemas.microsoft.com/office/powerpoint/2010/main" val="4063466476"/>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The Event: Patient Discharge, Home Health and Post-Discharge Outcome</a:t>
            </a:r>
          </a:p>
          <a:p>
            <a:r>
              <a:rPr lang="en-US" dirty="0" smtClean="0"/>
              <a:t>Patient is Dean Malinowski.</a:t>
            </a:r>
          </a:p>
          <a:p>
            <a:r>
              <a:rPr lang="en-US" dirty="0" smtClean="0"/>
              <a:t>Last night, he had an episode of slurred speech that resolved by morning.  Dean is set to discharge today with home health.</a:t>
            </a:r>
          </a:p>
          <a:p>
            <a:r>
              <a:rPr lang="en-US" dirty="0" smtClean="0"/>
              <a:t>Players: Dean, Physician, Facility Nurse/RN, Home Health Nurse,  Dean’s Son.</a:t>
            </a:r>
          </a:p>
          <a:p>
            <a:endParaRPr lang="en-US" b="1" dirty="0"/>
          </a:p>
        </p:txBody>
      </p:sp>
    </p:spTree>
    <p:extLst>
      <p:ext uri="{BB962C8B-B14F-4D97-AF65-F5344CB8AC3E}">
        <p14:creationId xmlns="" xmlns:p14="http://schemas.microsoft.com/office/powerpoint/2010/main" val="2939942922"/>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The Event Recap</a:t>
            </a:r>
          </a:p>
          <a:p>
            <a:r>
              <a:rPr lang="en-US" dirty="0" smtClean="0"/>
              <a:t>Dean did have a stroke, albeit fairly minor</a:t>
            </a:r>
          </a:p>
          <a:p>
            <a:r>
              <a:rPr lang="en-US" dirty="0" smtClean="0"/>
              <a:t>He did recover and return home, directly from the hospital</a:t>
            </a:r>
          </a:p>
          <a:p>
            <a:r>
              <a:rPr lang="en-US" dirty="0" smtClean="0"/>
              <a:t>The Home Health Agency, as you saw, supported by the family, called the State to issue a complaint against the Nursing Home/SNF, alleging that Dean should not have been discharged home as he was medically unstable.</a:t>
            </a:r>
            <a:endParaRPr lang="en-US" dirty="0"/>
          </a:p>
        </p:txBody>
      </p:sp>
    </p:spTree>
    <p:extLst>
      <p:ext uri="{BB962C8B-B14F-4D97-AF65-F5344CB8AC3E}">
        <p14:creationId xmlns="" xmlns:p14="http://schemas.microsoft.com/office/powerpoint/2010/main" val="4025742378"/>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EAK17-0008_PresentationTemplate_P1">
  <a:themeElements>
    <a:clrScheme name="PEAK 1">
      <a:dk1>
        <a:srgbClr val="3C3C3B"/>
      </a:dk1>
      <a:lt1>
        <a:sysClr val="window" lastClr="FFFFFF"/>
      </a:lt1>
      <a:dk2>
        <a:srgbClr val="479897"/>
      </a:dk2>
      <a:lt2>
        <a:srgbClr val="C64121"/>
      </a:lt2>
      <a:accent1>
        <a:srgbClr val="CD6121"/>
      </a:accent1>
      <a:accent2>
        <a:srgbClr val="505150"/>
      </a:accent2>
      <a:accent3>
        <a:srgbClr val="BFC1BF"/>
      </a:accent3>
      <a:accent4>
        <a:srgbClr val="89BB2F"/>
      </a:accent4>
      <a:accent5>
        <a:srgbClr val="BBD8D4"/>
      </a:accent5>
      <a:accent6>
        <a:srgbClr val="FFFFFF"/>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PEAK17-0008_PresentationTemplate_P1.potx</Template>
  <TotalTime>3193</TotalTime>
  <Words>1032</Words>
  <Application>Microsoft Office PowerPoint</Application>
  <PresentationFormat>On-screen Show (4:3)</PresentationFormat>
  <Paragraphs>90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PEAK17-0008_PresentationTemplate_P1</vt:lpstr>
      <vt:lpstr>Slide 1</vt:lpstr>
      <vt:lpstr>Slide 2</vt:lpstr>
      <vt:lpstr>Slide 3</vt:lpstr>
      <vt:lpstr>Slide 4</vt:lpstr>
      <vt:lpstr>Slide 5</vt:lpstr>
      <vt:lpstr>Slide 6</vt:lpstr>
      <vt:lpstr>The Case: Background</vt:lpstr>
      <vt:lpstr>Slide 8</vt:lpstr>
      <vt:lpstr>Slide 9</vt:lpstr>
      <vt:lpstr>Slide 10</vt:lpstr>
      <vt:lpstr>Slide 11</vt:lpstr>
      <vt:lpstr>Slide 12</vt:lpstr>
      <vt:lpstr>Slide 13</vt:lpstr>
      <vt:lpstr>Slide 14</vt:lpstr>
      <vt:lpstr>Slide 15</vt:lpstr>
      <vt:lpstr>Slide 16</vt:lpstr>
      <vt:lpstr>Slide 17</vt:lpstr>
      <vt:lpstr>THANK-YOU! Larksfield Place</vt:lpstr>
      <vt:lpstr>Slide 19</vt:lpstr>
    </vt:vector>
  </TitlesOfParts>
  <Company>Marketing Design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Shirey</dc:creator>
  <cp:lastModifiedBy>Reg</cp:lastModifiedBy>
  <cp:revision>68</cp:revision>
  <cp:lastPrinted>2018-10-23T18:20:47Z</cp:lastPrinted>
  <dcterms:created xsi:type="dcterms:W3CDTF">2016-12-12T21:12:48Z</dcterms:created>
  <dcterms:modified xsi:type="dcterms:W3CDTF">2018-11-01T18:56:45Z</dcterms:modified>
</cp:coreProperties>
</file>