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56" r:id="rId2"/>
    <p:sldId id="257" r:id="rId3"/>
    <p:sldId id="281" r:id="rId4"/>
    <p:sldId id="282" r:id="rId5"/>
    <p:sldId id="283" r:id="rId6"/>
    <p:sldId id="285" r:id="rId7"/>
    <p:sldId id="284" r:id="rId8"/>
    <p:sldId id="286" r:id="rId9"/>
    <p:sldId id="287" r:id="rId10"/>
    <p:sldId id="266" r:id="rId11"/>
    <p:sldId id="267" r:id="rId12"/>
    <p:sldId id="268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B0DA2-31FC-48B2-B2BB-7F0355D38FDE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44F3B-F3F2-4542-BDD4-315BBC77AA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7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44F3B-F3F2-4542-BDD4-315BBC77AA7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50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1293FEE-F145-4B4C-A203-64505A8EE10F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F4A373A-F41B-46CC-8454-710E8E94C37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New Concepts in Healthcare: attracting and retaining staff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/>
              <a:t>Reginald M. Hislop</a:t>
            </a:r>
            <a:r>
              <a:rPr lang="en-US" b="1" i="1"/>
              <a:t>, III</a:t>
            </a:r>
            <a:endParaRPr lang="en-US" b="1" i="1" dirty="0"/>
          </a:p>
          <a:p>
            <a:r>
              <a:rPr lang="en-US" b="1" i="1" dirty="0"/>
              <a:t>Managing Partner</a:t>
            </a:r>
          </a:p>
          <a:p>
            <a:r>
              <a:rPr lang="en-US" b="1" i="1" dirty="0"/>
              <a:t>H2 Healthcare, LLC</a:t>
            </a:r>
          </a:p>
        </p:txBody>
      </p:sp>
    </p:spTree>
    <p:extLst>
      <p:ext uri="{BB962C8B-B14F-4D97-AF65-F5344CB8AC3E}">
        <p14:creationId xmlns:p14="http://schemas.microsoft.com/office/powerpoint/2010/main" val="932184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2C1AE-1693-437F-856A-66F11A305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Now?  Optimism?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29CE0E2A-9373-4C69-B6A9-8790967C80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543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992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EFF8E-3DC9-4E97-B161-2A237A15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Now?  Challenges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75AF805E-64E8-4A77-A3C3-8A777CCDEC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924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077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0D33B-C3E0-44FC-9160-A13E44873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Now?  Staffing…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7E8AFF67-6E53-4B8B-8AED-E270889288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7724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141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F035DD-6204-4F32-A388-3F19E960C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Snapshot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ABC31F-3154-415F-A203-2CA5ADF8A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7543800" cy="5181599"/>
          </a:xfrm>
        </p:spPr>
        <p:txBody>
          <a:bodyPr/>
          <a:lstStyle/>
          <a:p>
            <a:r>
              <a:rPr lang="en-US" dirty="0"/>
              <a:t>Zip Recruiter – 156,041 openings on 9/14</a:t>
            </a:r>
          </a:p>
          <a:p>
            <a:r>
              <a:rPr lang="en-US" dirty="0"/>
              <a:t>Indeed – 54,406 openings on 9/14</a:t>
            </a:r>
          </a:p>
          <a:p>
            <a:r>
              <a:rPr lang="en-US" dirty="0"/>
              <a:t>Indeed – 40,307 SNF staff openings on 9/14</a:t>
            </a:r>
          </a:p>
          <a:p>
            <a:r>
              <a:rPr lang="en-US" dirty="0"/>
              <a:t>Average age of an RN in 2018 was 50!</a:t>
            </a:r>
          </a:p>
          <a:p>
            <a:r>
              <a:rPr lang="en-US" dirty="0"/>
              <a:t>Projected RN retirement between now and 2030 – 1 million</a:t>
            </a:r>
          </a:p>
          <a:p>
            <a:r>
              <a:rPr lang="en-US" dirty="0"/>
              <a:t>2019 – 80,407 qualified applicants could not get into an undergrad or graduate nursing program due to shortages of faculty</a:t>
            </a:r>
          </a:p>
          <a:p>
            <a:r>
              <a:rPr lang="en-US" dirty="0"/>
              <a:t>Labor Purchasing (paying WAY up) has shifted labor supply to certain areas.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931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14127C-B614-4725-91B7-27E0A9769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Wages</a:t>
            </a:r>
          </a:p>
        </p:txBody>
      </p:sp>
      <p:pic>
        <p:nvPicPr>
          <p:cNvPr id="8194" name="Picture 2" descr="NURSE SALARY, COMPARED. How do registered nurse salaries compare?">
            <a:extLst>
              <a:ext uri="{FF2B5EF4-FFF2-40B4-BE49-F238E27FC236}">
                <a16:creationId xmlns:a16="http://schemas.microsoft.com/office/drawing/2014/main" id="{69578EBA-5D9D-41DB-A88F-69AD9F670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86106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232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4A4CF-5CC1-497E-ABF2-7C30063BB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Money Doesn’t Buy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53AC1-B32C-4CB3-BF9D-FB8674C37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Sign-on bonuses have minimal impact and low retention </a:t>
            </a:r>
          </a:p>
          <a:p>
            <a:r>
              <a:rPr lang="en-US" dirty="0"/>
              <a:t>Productivity is not a coefficient of rising pay</a:t>
            </a:r>
          </a:p>
          <a:p>
            <a:r>
              <a:rPr lang="en-US" dirty="0"/>
              <a:t>Pay must be competitive but higher rates are often trade-offs with other compensation</a:t>
            </a:r>
          </a:p>
          <a:p>
            <a:r>
              <a:rPr lang="en-US" dirty="0"/>
              <a:t>We know variability of reward plus frequency matters most to staff = especially with regard to retention</a:t>
            </a:r>
          </a:p>
          <a:p>
            <a:r>
              <a:rPr lang="en-US" dirty="0"/>
              <a:t>No true parallel plane for all staff – everyone works for pay yes, but not all for max pay</a:t>
            </a:r>
          </a:p>
          <a:p>
            <a:r>
              <a:rPr lang="en-US" dirty="0"/>
              <a:t>The higher the professional component of the work, the less pay is a main driver of job satisfaction and/or retention</a:t>
            </a:r>
          </a:p>
        </p:txBody>
      </p:sp>
    </p:spTree>
    <p:extLst>
      <p:ext uri="{BB962C8B-B14F-4D97-AF65-F5344CB8AC3E}">
        <p14:creationId xmlns:p14="http://schemas.microsoft.com/office/powerpoint/2010/main" val="1441065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5C7D8-597B-460C-84EA-F98126CE7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Attracting Staff to the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701F0-6B81-4B8D-AB5C-F61EE887B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referral programs work BEST – people like to work with people they know, trust.</a:t>
            </a:r>
          </a:p>
          <a:p>
            <a:r>
              <a:rPr lang="en-US" dirty="0"/>
              <a:t>Job shadowing and “test drives”/virtual work days are attractants</a:t>
            </a:r>
          </a:p>
          <a:p>
            <a:r>
              <a:rPr lang="en-US" dirty="0"/>
              <a:t>No commitment, temp opportunities</a:t>
            </a:r>
          </a:p>
          <a:p>
            <a:r>
              <a:rPr lang="en-US" dirty="0"/>
              <a:t>Social media impact for younger staff</a:t>
            </a:r>
          </a:p>
          <a:p>
            <a:r>
              <a:rPr lang="en-US" dirty="0"/>
              <a:t>Sneak peek events and mixers</a:t>
            </a:r>
          </a:p>
          <a:p>
            <a:r>
              <a:rPr lang="en-US" dirty="0"/>
              <a:t>Employee ambassadors that GO TO potential employee locations – college campuses, parties, social events, etc.</a:t>
            </a:r>
          </a:p>
          <a:p>
            <a:r>
              <a:rPr lang="en-US" dirty="0"/>
              <a:t>Employee cam videos – employees wear a video cam and record a “day in the life of”…</a:t>
            </a:r>
          </a:p>
        </p:txBody>
      </p:sp>
    </p:spTree>
    <p:extLst>
      <p:ext uri="{BB962C8B-B14F-4D97-AF65-F5344CB8AC3E}">
        <p14:creationId xmlns:p14="http://schemas.microsoft.com/office/powerpoint/2010/main" val="321198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63698-D735-4870-BBBD-4D87A92A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to Know – Source: Apollo Tech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DD261-50C4-4811-A6A9-091836A20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63636"/>
                </a:solidFill>
                <a:effectLst/>
                <a:latin typeface="Source Sans Pro" panose="020B0604020202020204" pitchFamily="34" charset="0"/>
              </a:rPr>
              <a:t>65% of employees in the US are satisfied with their job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63636"/>
                </a:solidFill>
                <a:effectLst/>
                <a:latin typeface="Source Sans Pro" panose="020B0604020202020204" pitchFamily="34" charset="0"/>
              </a:rPr>
              <a:t>20% of employees in the US are passionate about their job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63636"/>
                </a:solidFill>
                <a:effectLst/>
                <a:latin typeface="Source Sans Pro" panose="020B0604020202020204" pitchFamily="34" charset="0"/>
              </a:rPr>
              <a:t>60% of employees believe that their coworkers are the biggest contributor to their happiness at work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63636"/>
                </a:solidFill>
                <a:effectLst/>
                <a:latin typeface="Source Sans Pro" panose="020B0604020202020204" pitchFamily="34" charset="0"/>
              </a:rPr>
              <a:t>Companies with high worker satisfaction outperform low satisfaction companies by 202%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63636"/>
                </a:solidFill>
                <a:effectLst/>
                <a:latin typeface="Source Sans Pro" panose="020B0604020202020204" pitchFamily="34" charset="0"/>
              </a:rPr>
              <a:t>45% of Generation Y (Millennials) are completely satisfied with their current job/career path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63636"/>
                </a:solidFill>
                <a:effectLst/>
                <a:latin typeface="Source Sans Pro" panose="020B0604020202020204" pitchFamily="34" charset="0"/>
              </a:rPr>
              <a:t>74% of employees in the US believe that company culture is one of the biggest contributing factors to job satisfaction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63636"/>
                </a:solidFill>
                <a:effectLst/>
                <a:latin typeface="Source Sans Pro" panose="020B0604020202020204" pitchFamily="34" charset="0"/>
              </a:rPr>
              <a:t>57% of employees that work from home are satisfied with their job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63636"/>
                </a:solidFill>
                <a:effectLst/>
                <a:latin typeface="Source Sans Pro" panose="020B0604020202020204" pitchFamily="34" charset="0"/>
              </a:rPr>
              <a:t>81% of employees in the legal industry find their job boring and dissatisfying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230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ADAEA-EDF1-4CB7-8EA7-E74D6A596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Leverage: Can You Use the Data to Improve Staffing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D4A72-803A-419B-8265-43D14DCD1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Tip – Get your employees involved. Culture matters</a:t>
            </a:r>
          </a:p>
          <a:p>
            <a:r>
              <a:rPr lang="en-US" dirty="0"/>
              <a:t>Tip – Marry incentives to staffing changes.  Stop sign-on bonuses, up referral incentives</a:t>
            </a:r>
          </a:p>
          <a:p>
            <a:r>
              <a:rPr lang="en-US" dirty="0"/>
              <a:t>Tip – Half of staffing challenges tie to reducing turnover</a:t>
            </a:r>
          </a:p>
          <a:p>
            <a:r>
              <a:rPr lang="en-US" dirty="0"/>
              <a:t>Tip – Pay for stuff that matters – stop paying for what doesn’t</a:t>
            </a:r>
          </a:p>
          <a:p>
            <a:r>
              <a:rPr lang="en-US" dirty="0"/>
              <a:t>Tip – Reduce unnecessary stuff – too many meetings, too many requirements</a:t>
            </a:r>
          </a:p>
          <a:p>
            <a:r>
              <a:rPr lang="en-US" dirty="0"/>
              <a:t>Tip – Improve positive messaging, reduce negative messaging.</a:t>
            </a:r>
          </a:p>
          <a:p>
            <a:r>
              <a:rPr lang="en-US" dirty="0"/>
              <a:t>Tip – Leverage your own data – your customers, your quality</a:t>
            </a:r>
          </a:p>
        </p:txBody>
      </p:sp>
    </p:spTree>
    <p:extLst>
      <p:ext uri="{BB962C8B-B14F-4D97-AF65-F5344CB8AC3E}">
        <p14:creationId xmlns:p14="http://schemas.microsoft.com/office/powerpoint/2010/main" val="934914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800CF-639B-4BE2-A757-8264CEE86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Stuff I’ve Seen that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F212B-C777-4442-B8D5-54BC58962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shifts – four hour increments</a:t>
            </a:r>
          </a:p>
          <a:p>
            <a:r>
              <a:rPr lang="en-US" dirty="0"/>
              <a:t>Pay Weekly, Advance Daily</a:t>
            </a:r>
          </a:p>
          <a:p>
            <a:r>
              <a:rPr lang="en-US" dirty="0"/>
              <a:t>Flex Benefits</a:t>
            </a:r>
          </a:p>
          <a:p>
            <a:r>
              <a:rPr lang="en-US" dirty="0"/>
              <a:t>Instead of sign-on bonus, tuition reduction plans</a:t>
            </a:r>
          </a:p>
          <a:p>
            <a:r>
              <a:rPr lang="en-US" dirty="0"/>
              <a:t>Self-scheduling/Team Scheduling</a:t>
            </a:r>
          </a:p>
          <a:p>
            <a:r>
              <a:rPr lang="en-US" dirty="0"/>
              <a:t>Tuition augmentation programs (dollars for tuition)</a:t>
            </a:r>
          </a:p>
          <a:p>
            <a:r>
              <a:rPr lang="en-US" dirty="0"/>
              <a:t>Week on/Week Off</a:t>
            </a:r>
          </a:p>
          <a:p>
            <a:r>
              <a:rPr lang="en-US" dirty="0"/>
              <a:t>Two person/Three person Teams for scheduling</a:t>
            </a:r>
          </a:p>
          <a:p>
            <a:r>
              <a:rPr lang="en-US" dirty="0"/>
              <a:t>Management work-alongs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02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Where are all the people?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COVID Dislocation</a:t>
            </a:r>
          </a:p>
          <a:p>
            <a:pPr lvl="1"/>
            <a:r>
              <a:rPr lang="en-US" dirty="0"/>
              <a:t>Between Feb. 2020 and Feb. 2021: 1.8 million men and 2.4 million women left the workforce</a:t>
            </a:r>
          </a:p>
          <a:p>
            <a:pPr lvl="1"/>
            <a:r>
              <a:rPr lang="en-US" dirty="0"/>
              <a:t>Labor Participation Rate: Women = 55.9% v. 57.9% in 2020</a:t>
            </a:r>
          </a:p>
          <a:p>
            <a:pPr lvl="1"/>
            <a:r>
              <a:rPr lang="en-US" dirty="0"/>
              <a:t>Labor Participation Rate: Men = 67.1% v. 69% in 2020</a:t>
            </a:r>
          </a:p>
          <a:p>
            <a:pPr lvl="1"/>
            <a:r>
              <a:rPr lang="en-US" dirty="0"/>
              <a:t>Labor Participation Rate: Overall = 61.3% v. 63.3% in 2020</a:t>
            </a:r>
          </a:p>
          <a:p>
            <a:pPr lvl="1"/>
            <a:r>
              <a:rPr lang="en-US" dirty="0"/>
              <a:t>Of the women who left the workforce, slightly over 1,000,000 were Black and Hispanic or 46%</a:t>
            </a:r>
          </a:p>
          <a:p>
            <a:pPr lvl="1"/>
            <a:r>
              <a:rPr lang="en-US" dirty="0"/>
              <a:t>Employment for low wage workers fell from 28.1 million to 24.8 million – an 11.7% decrease</a:t>
            </a:r>
          </a:p>
          <a:p>
            <a:pPr lvl="1"/>
            <a:r>
              <a:rPr lang="en-US" dirty="0"/>
              <a:t>Employment for mid-wage workers fell by 5.5 million or a decrease of 5.4%</a:t>
            </a:r>
          </a:p>
          <a:p>
            <a:pPr lvl="1"/>
            <a:r>
              <a:rPr lang="en-US" dirty="0"/>
              <a:t>Employment for high-wage workers did not change</a:t>
            </a:r>
          </a:p>
        </p:txBody>
      </p:sp>
    </p:spTree>
    <p:extLst>
      <p:ext uri="{BB962C8B-B14F-4D97-AF65-F5344CB8AC3E}">
        <p14:creationId xmlns:p14="http://schemas.microsoft.com/office/powerpoint/2010/main" val="362879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2A4E-2FB6-4B50-8037-C52F3A41E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Evolving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2F93F-E1FC-4953-BC5A-EA0A85891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Staff scheduling</a:t>
            </a:r>
          </a:p>
          <a:p>
            <a:r>
              <a:rPr lang="en-US" dirty="0"/>
              <a:t>Teams vs. Individual Schedules</a:t>
            </a:r>
          </a:p>
          <a:p>
            <a:r>
              <a:rPr lang="en-US" dirty="0"/>
              <a:t>Pay flexibility (frequency, benefits, etc.)</a:t>
            </a:r>
          </a:p>
          <a:p>
            <a:r>
              <a:rPr lang="en-US" dirty="0"/>
              <a:t>Lifestyle benefits</a:t>
            </a:r>
          </a:p>
          <a:p>
            <a:r>
              <a:rPr lang="en-US" dirty="0"/>
              <a:t>Management/Staff Engagement programs</a:t>
            </a:r>
          </a:p>
          <a:p>
            <a:r>
              <a:rPr lang="en-US" dirty="0"/>
              <a:t>Workplace engagement – focus on reducing bureaucracy, building team, having fun</a:t>
            </a:r>
          </a:p>
          <a:p>
            <a:r>
              <a:rPr lang="en-US" dirty="0"/>
              <a:t>Schedule Flexibilities (10 hour, 12 hour, 4 hour stacks, seven on seven off, three on three off, etc.)</a:t>
            </a:r>
          </a:p>
          <a:p>
            <a:r>
              <a:rPr lang="en-US" dirty="0"/>
              <a:t>Virtual day care/school</a:t>
            </a:r>
          </a:p>
        </p:txBody>
      </p:sp>
    </p:spTree>
    <p:extLst>
      <p:ext uri="{BB962C8B-B14F-4D97-AF65-F5344CB8AC3E}">
        <p14:creationId xmlns:p14="http://schemas.microsoft.com/office/powerpoint/2010/main" val="4290085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4CAC2-70CA-4690-A654-D62DE6EA1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Top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981D5-D007-4191-A323-51AC14A13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Stop recruiting positions and titles – recruit PEOPLE.  Focus on the work place environment</a:t>
            </a:r>
          </a:p>
          <a:p>
            <a:r>
              <a:rPr lang="en-US" sz="2800" dirty="0"/>
              <a:t>Use Staff to recruit Staff</a:t>
            </a:r>
          </a:p>
          <a:p>
            <a:r>
              <a:rPr lang="en-US" sz="2800" dirty="0"/>
              <a:t>Partnerships are Awesome – Schools, etc.  Tuition partnerships, learning partnerships, etc.</a:t>
            </a:r>
          </a:p>
          <a:p>
            <a:r>
              <a:rPr lang="en-US" sz="2800" dirty="0"/>
              <a:t>Flex Comp as Much as Possible</a:t>
            </a:r>
          </a:p>
          <a:p>
            <a:r>
              <a:rPr lang="en-US" sz="2800" dirty="0"/>
              <a:t>Schedule Creatively – The Old Model is DEAD</a:t>
            </a:r>
          </a:p>
        </p:txBody>
      </p:sp>
    </p:spTree>
    <p:extLst>
      <p:ext uri="{BB962C8B-B14F-4D97-AF65-F5344CB8AC3E}">
        <p14:creationId xmlns:p14="http://schemas.microsoft.com/office/powerpoint/2010/main" val="1813740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0A00A-D139-4708-98E8-08238D48B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Reminders: Don’t Forget!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DA6CD-AD2F-445F-A495-D9332957F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Culture matters as much if not more than pay</a:t>
            </a:r>
          </a:p>
          <a:p>
            <a:r>
              <a:rPr lang="en-US" dirty="0"/>
              <a:t>Workplace satisfiers are about engagement and involvement – not control</a:t>
            </a:r>
          </a:p>
          <a:p>
            <a:r>
              <a:rPr lang="en-US" dirty="0"/>
              <a:t>Most staff enter healthcare because of an internal driver to do good work – they care.</a:t>
            </a:r>
          </a:p>
          <a:p>
            <a:r>
              <a:rPr lang="en-US" dirty="0"/>
              <a:t>Retention = recruitment.  Poor retention, recruitment will be challenging</a:t>
            </a:r>
          </a:p>
          <a:p>
            <a:r>
              <a:rPr lang="en-US" dirty="0"/>
              <a:t>Staff can’t be stolen – If they are being poached, the organization is giving them a reason to BE POACHED.</a:t>
            </a:r>
          </a:p>
          <a:p>
            <a:r>
              <a:rPr lang="en-US" dirty="0"/>
              <a:t>ASK what matters, LISTEN and Be PREPARED TO own the issues!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15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B0BD50A-3B1E-4A03-90B8-5521B7D9D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Thank-you!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And the winners are?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C9118E3-309C-4AE9-97AF-7EF3021DE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Questions, comments, etc.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Contact: rhislop@h2healthllc.com</a:t>
            </a:r>
          </a:p>
        </p:txBody>
      </p:sp>
    </p:spTree>
    <p:extLst>
      <p:ext uri="{BB962C8B-B14F-4D97-AF65-F5344CB8AC3E}">
        <p14:creationId xmlns:p14="http://schemas.microsoft.com/office/powerpoint/2010/main" val="1603963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3F27CC-2081-4F2E-8E11-BF7FD5BD5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Labor Force Change – 2020 to 2021</a:t>
            </a:r>
          </a:p>
        </p:txBody>
      </p:sp>
      <p:pic>
        <p:nvPicPr>
          <p:cNvPr id="1026" name="Picture 2" descr="COVID-19 pandemic caused a sharp one-year decrease in labor force participation among women and men">
            <a:extLst>
              <a:ext uri="{FF2B5EF4-FFF2-40B4-BE49-F238E27FC236}">
                <a16:creationId xmlns:a16="http://schemas.microsoft.com/office/drawing/2014/main" id="{C88DB928-FE80-4F8E-A75D-F79488BD4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38338"/>
            <a:ext cx="8229600" cy="4919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35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E328EE3-417A-40D4-921C-5AE15369A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Unemployment – 2020 to 2021</a:t>
            </a:r>
          </a:p>
        </p:txBody>
      </p:sp>
      <p:pic>
        <p:nvPicPr>
          <p:cNvPr id="2050" name="Picture 2" descr="U.S. unemployment rate may have been higher than it appeared in February 2021, perhaps more than double its level a year ago">
            <a:extLst>
              <a:ext uri="{FF2B5EF4-FFF2-40B4-BE49-F238E27FC236}">
                <a16:creationId xmlns:a16="http://schemas.microsoft.com/office/drawing/2014/main" id="{4456AD2C-C1D7-420E-B710-471D5E353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6106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496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76B2330-97CE-4E1E-BB11-8CEE0D8A4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Employment Changes by Wage</a:t>
            </a:r>
          </a:p>
        </p:txBody>
      </p:sp>
      <p:pic>
        <p:nvPicPr>
          <p:cNvPr id="3074" name="Picture 2" descr="During COVID-19 pandemic, employment fell by more than 10% among low-wage workers">
            <a:extLst>
              <a:ext uri="{FF2B5EF4-FFF2-40B4-BE49-F238E27FC236}">
                <a16:creationId xmlns:a16="http://schemas.microsoft.com/office/drawing/2014/main" id="{5CB87D8E-A22B-4B5F-8C8E-C15CEE3D3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0772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707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02689B-457C-483F-8E28-96A853DD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Employment and Business Cycles</a:t>
            </a:r>
          </a:p>
        </p:txBody>
      </p:sp>
      <p:pic>
        <p:nvPicPr>
          <p:cNvPr id="4098" name="Picture 2" descr="Fig1_Jobsday">
            <a:extLst>
              <a:ext uri="{FF2B5EF4-FFF2-40B4-BE49-F238E27FC236}">
                <a16:creationId xmlns:a16="http://schemas.microsoft.com/office/drawing/2014/main" id="{1E373F17-6A87-4DAA-8831-071367737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599"/>
            <a:ext cx="8534400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611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653D6-8A38-4FD1-956E-0FD8B8955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are We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C4CFA-EB06-4AA0-AEB0-950820796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BLS Unemployment – 5.2%</a:t>
            </a:r>
          </a:p>
          <a:p>
            <a:r>
              <a:rPr lang="en-US" dirty="0"/>
              <a:t>Participation Rate – 61.7%</a:t>
            </a:r>
          </a:p>
          <a:p>
            <a:r>
              <a:rPr lang="en-US" dirty="0"/>
              <a:t>5.7 million not currently in a job, looking for a job </a:t>
            </a:r>
          </a:p>
          <a:p>
            <a:r>
              <a:rPr lang="en-US" dirty="0"/>
              <a:t>5.6 million reported their lack of work was due to pandemic related job reductions, closures, etc.</a:t>
            </a:r>
          </a:p>
          <a:p>
            <a:r>
              <a:rPr lang="en-US" dirty="0"/>
              <a:t>10.9 million job openings</a:t>
            </a:r>
          </a:p>
          <a:p>
            <a:r>
              <a:rPr lang="en-US" dirty="0"/>
              <a:t>Healthcare Employment = 20 million</a:t>
            </a:r>
          </a:p>
          <a:p>
            <a:r>
              <a:rPr lang="en-US" dirty="0"/>
              <a:t>Healthcare Unemployment = 3.9%</a:t>
            </a:r>
          </a:p>
          <a:p>
            <a:r>
              <a:rPr lang="en-US" dirty="0"/>
              <a:t>Annual RN Openings – 194,500</a:t>
            </a:r>
          </a:p>
          <a:p>
            <a:r>
              <a:rPr lang="en-US" dirty="0"/>
              <a:t>Projected RN Job Growth to 2030 – 9%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1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01DCA3B-52DE-445B-9C6B-68069D50E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Healthcare Unemployment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CF25FD9-69A2-406F-BEDA-908886A819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0250"/>
            <a:ext cx="86868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218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53AD3-E982-4DB8-8E47-BB8CFD717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Healthcare Unemployment Numbers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A4C89BC-9BEB-47F8-B7DE-D8CCC44CF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377392"/>
              </p:ext>
            </p:extLst>
          </p:nvPr>
        </p:nvGraphicFramePr>
        <p:xfrm>
          <a:off x="457200" y="1981200"/>
          <a:ext cx="8381997" cy="4267200"/>
        </p:xfrm>
        <a:graphic>
          <a:graphicData uri="http://schemas.openxmlformats.org/drawingml/2006/table">
            <a:tbl>
              <a:tblPr/>
              <a:tblGrid>
                <a:gridCol w="1303867">
                  <a:extLst>
                    <a:ext uri="{9D8B030D-6E8A-4147-A177-3AD203B41FA5}">
                      <a16:colId xmlns:a16="http://schemas.microsoft.com/office/drawing/2014/main" val="2134140868"/>
                    </a:ext>
                  </a:extLst>
                </a:gridCol>
                <a:gridCol w="521547">
                  <a:extLst>
                    <a:ext uri="{9D8B030D-6E8A-4147-A177-3AD203B41FA5}">
                      <a16:colId xmlns:a16="http://schemas.microsoft.com/office/drawing/2014/main" val="2339139941"/>
                    </a:ext>
                  </a:extLst>
                </a:gridCol>
                <a:gridCol w="596053">
                  <a:extLst>
                    <a:ext uri="{9D8B030D-6E8A-4147-A177-3AD203B41FA5}">
                      <a16:colId xmlns:a16="http://schemas.microsoft.com/office/drawing/2014/main" val="2807772161"/>
                    </a:ext>
                  </a:extLst>
                </a:gridCol>
                <a:gridCol w="596053">
                  <a:extLst>
                    <a:ext uri="{9D8B030D-6E8A-4147-A177-3AD203B41FA5}">
                      <a16:colId xmlns:a16="http://schemas.microsoft.com/office/drawing/2014/main" val="4027530523"/>
                    </a:ext>
                  </a:extLst>
                </a:gridCol>
                <a:gridCol w="596053">
                  <a:extLst>
                    <a:ext uri="{9D8B030D-6E8A-4147-A177-3AD203B41FA5}">
                      <a16:colId xmlns:a16="http://schemas.microsoft.com/office/drawing/2014/main" val="3965302615"/>
                    </a:ext>
                  </a:extLst>
                </a:gridCol>
                <a:gridCol w="596053">
                  <a:extLst>
                    <a:ext uri="{9D8B030D-6E8A-4147-A177-3AD203B41FA5}">
                      <a16:colId xmlns:a16="http://schemas.microsoft.com/office/drawing/2014/main" val="2388815567"/>
                    </a:ext>
                  </a:extLst>
                </a:gridCol>
                <a:gridCol w="596053">
                  <a:extLst>
                    <a:ext uri="{9D8B030D-6E8A-4147-A177-3AD203B41FA5}">
                      <a16:colId xmlns:a16="http://schemas.microsoft.com/office/drawing/2014/main" val="635733382"/>
                    </a:ext>
                  </a:extLst>
                </a:gridCol>
                <a:gridCol w="596053">
                  <a:extLst>
                    <a:ext uri="{9D8B030D-6E8A-4147-A177-3AD203B41FA5}">
                      <a16:colId xmlns:a16="http://schemas.microsoft.com/office/drawing/2014/main" val="3847275870"/>
                    </a:ext>
                  </a:extLst>
                </a:gridCol>
                <a:gridCol w="596053">
                  <a:extLst>
                    <a:ext uri="{9D8B030D-6E8A-4147-A177-3AD203B41FA5}">
                      <a16:colId xmlns:a16="http://schemas.microsoft.com/office/drawing/2014/main" val="1923236789"/>
                    </a:ext>
                  </a:extLst>
                </a:gridCol>
                <a:gridCol w="596053">
                  <a:extLst>
                    <a:ext uri="{9D8B030D-6E8A-4147-A177-3AD203B41FA5}">
                      <a16:colId xmlns:a16="http://schemas.microsoft.com/office/drawing/2014/main" val="2910701353"/>
                    </a:ext>
                  </a:extLst>
                </a:gridCol>
                <a:gridCol w="596053">
                  <a:extLst>
                    <a:ext uri="{9D8B030D-6E8A-4147-A177-3AD203B41FA5}">
                      <a16:colId xmlns:a16="http://schemas.microsoft.com/office/drawing/2014/main" val="2460134364"/>
                    </a:ext>
                  </a:extLst>
                </a:gridCol>
                <a:gridCol w="596053">
                  <a:extLst>
                    <a:ext uri="{9D8B030D-6E8A-4147-A177-3AD203B41FA5}">
                      <a16:colId xmlns:a16="http://schemas.microsoft.com/office/drawing/2014/main" val="1738102123"/>
                    </a:ext>
                  </a:extLst>
                </a:gridCol>
                <a:gridCol w="596053">
                  <a:extLst>
                    <a:ext uri="{9D8B030D-6E8A-4147-A177-3AD203B41FA5}">
                      <a16:colId xmlns:a16="http://schemas.microsoft.com/office/drawing/2014/main" val="759074032"/>
                    </a:ext>
                  </a:extLst>
                </a:gridCol>
              </a:tblGrid>
              <a:tr h="28448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Industry: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Health care and social assistance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2497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Years: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 to 2021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197087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984732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066390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098981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501942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795670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897249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539943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537632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058146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335041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090178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739175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523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566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298</TotalTime>
  <Words>1196</Words>
  <Application>Microsoft Office PowerPoint</Application>
  <PresentationFormat>On-screen Show (4:3)</PresentationFormat>
  <Paragraphs>271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Source Sans Pro</vt:lpstr>
      <vt:lpstr>Clarity</vt:lpstr>
      <vt:lpstr>New Concepts in Healthcare: attracting and retaining staff</vt:lpstr>
      <vt:lpstr>Where are all the people?</vt:lpstr>
      <vt:lpstr>Labor Force Change – 2020 to 2021</vt:lpstr>
      <vt:lpstr>Unemployment – 2020 to 2021</vt:lpstr>
      <vt:lpstr>Employment Changes by Wage</vt:lpstr>
      <vt:lpstr>Employment and Business Cycles</vt:lpstr>
      <vt:lpstr>Where are We Now?</vt:lpstr>
      <vt:lpstr>Healthcare Unemployment</vt:lpstr>
      <vt:lpstr>Healthcare Unemployment Numbers</vt:lpstr>
      <vt:lpstr>Where are We Now?  Optimism?</vt:lpstr>
      <vt:lpstr>Where are We Now?  Challenges</vt:lpstr>
      <vt:lpstr>Where are We Now?  Staffing…</vt:lpstr>
      <vt:lpstr>Quick Snapshot</vt:lpstr>
      <vt:lpstr>Nursing Wages</vt:lpstr>
      <vt:lpstr>What Money Doesn’t Buy</vt:lpstr>
      <vt:lpstr>Attracting Staff to the Table</vt:lpstr>
      <vt:lpstr>Data to Know – Source: Apollo Tech</vt:lpstr>
      <vt:lpstr>Leverage: Can You Use the Data to Improve Staffing Results</vt:lpstr>
      <vt:lpstr>Stuff I’ve Seen that Works</vt:lpstr>
      <vt:lpstr>Evolving Best Practices</vt:lpstr>
      <vt:lpstr>My Top Five</vt:lpstr>
      <vt:lpstr>Reminders: Don’t Forget!</vt:lpstr>
      <vt:lpstr> Thank-you!  And the winners are?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 Reimagined: Post-Covid Era</dc:title>
  <dc:creator>Reginald Hislop</dc:creator>
  <cp:lastModifiedBy>Reginald Hislop</cp:lastModifiedBy>
  <cp:revision>24</cp:revision>
  <dcterms:created xsi:type="dcterms:W3CDTF">2021-07-08T15:57:08Z</dcterms:created>
  <dcterms:modified xsi:type="dcterms:W3CDTF">2023-03-30T16:11:22Z</dcterms:modified>
</cp:coreProperties>
</file>