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E6955-48EB-4B84-AD3C-95970FC54C38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7A229-B51D-4DA1-89B4-6AA8788C94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2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993F50-DA85-451B-AF55-915E54ED65F2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CC4E-A979-4D5C-8C79-E59F8B815354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196E-391A-4C58-A62A-9F34F8430EAA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66AA-88A6-4B9E-A31D-D7949DDA441E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5283-DCD1-4FA3-B6A1-C23C78F048FD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EE-196A-4B8A-8AAA-D4BD89E2FB21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A59E-57B4-473F-8DB6-C634ED28AAF3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5000-D672-425F-B4A4-E191E92283F3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339A7-650A-47F2-A70C-4AAEE198FFEC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386036-EA5E-4FE2-8AE9-D732A796CD70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6FAF2A-C045-498D-900E-C54A37885FA5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B4AFB8-BC9C-45BF-9071-2B0D5D85FCEF}" type="datetime1">
              <a:rPr lang="en-US" smtClean="0"/>
              <a:t>3/30/2023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FD6107-AC1E-44F8-A851-1AFB133E87A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Regulatory Updates: COVID and Beyond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Reginald M. Hislop, III</a:t>
            </a:r>
          </a:p>
          <a:p>
            <a:r>
              <a:rPr lang="en-US" dirty="0"/>
              <a:t>Managing Partner</a:t>
            </a:r>
          </a:p>
          <a:p>
            <a:r>
              <a:rPr lang="en-US" dirty="0"/>
              <a:t>H2 Healthcare, LLC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630328" cy="365125"/>
          </a:xfrm>
        </p:spPr>
        <p:txBody>
          <a:bodyPr/>
          <a:lstStyle/>
          <a:p>
            <a:pPr algn="l"/>
            <a:r>
              <a:rPr lang="en-US" sz="1100" b="1" dirty="0"/>
              <a:t>H2 Healthcare, LLC    </a:t>
            </a:r>
          </a:p>
          <a:p>
            <a:pPr algn="l"/>
            <a:r>
              <a:rPr lang="en-US" sz="1100" b="1" dirty="0"/>
              <a:t>Strategy, Compliance, Resources</a:t>
            </a:r>
          </a:p>
        </p:txBody>
      </p:sp>
    </p:spTree>
    <p:extLst>
      <p:ext uri="{BB962C8B-B14F-4D97-AF65-F5344CB8AC3E}">
        <p14:creationId xmlns:p14="http://schemas.microsoft.com/office/powerpoint/2010/main" val="2533953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7EC3C2-8726-43F0-A7D0-A00260FA8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Regulatory/compliance flexibility due to the pandemic</a:t>
            </a:r>
          </a:p>
          <a:p>
            <a:r>
              <a:rPr lang="en-US" dirty="0"/>
              <a:t>Designed to give providers greater flexibility in terms of reducing burdens while increasing focus on infection control and other patient care related needs.</a:t>
            </a:r>
          </a:p>
          <a:p>
            <a:r>
              <a:rPr lang="en-US" dirty="0"/>
              <a:t>The waivers are temporary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4C4489-83AF-4D1A-87A8-403A21CD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4213BB5-57DA-4C4E-993A-10DA6E154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Waivers</a:t>
            </a:r>
          </a:p>
        </p:txBody>
      </p:sp>
    </p:spTree>
    <p:extLst>
      <p:ext uri="{BB962C8B-B14F-4D97-AF65-F5344CB8AC3E}">
        <p14:creationId xmlns:p14="http://schemas.microsoft.com/office/powerpoint/2010/main" val="408262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94F984-C46B-4A25-82AA-2C80178FF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Allowing non-SNF environments and/or areas in an SNF not normally operated as a patient room to be patient rooms if State criteria is met (safety).  Idea is to provide quarantine/isolation space.</a:t>
            </a:r>
          </a:p>
          <a:p>
            <a:r>
              <a:rPr lang="en-US" dirty="0"/>
              <a:t>Waive 3 day prior hospitalization for Medicare eligibility plus waiving the 60 day wellness period for renewed benefits (provided that the inability to meet the wellness period was related to COVID.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46A57-E0EC-4C9C-9173-721BC9E4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646925-F5AA-4D95-8910-ACB3410E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Waivers – Highlights</a:t>
            </a:r>
          </a:p>
        </p:txBody>
      </p:sp>
    </p:spTree>
    <p:extLst>
      <p:ext uri="{BB962C8B-B14F-4D97-AF65-F5344CB8AC3E}">
        <p14:creationId xmlns:p14="http://schemas.microsoft.com/office/powerpoint/2010/main" val="97603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71E783-96E8-41A2-AF80-B5A4EB77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Relaxed timeframes for MDS submission and transmission</a:t>
            </a:r>
          </a:p>
          <a:p>
            <a:r>
              <a:rPr lang="en-US" dirty="0"/>
              <a:t>Waive PASSAR screens on new residents for 30 days</a:t>
            </a:r>
          </a:p>
          <a:p>
            <a:r>
              <a:rPr lang="en-US" dirty="0"/>
              <a:t>Waive the requirement allowing residents to participate in resident groups and in-person meetings</a:t>
            </a:r>
          </a:p>
          <a:p>
            <a:r>
              <a:rPr lang="en-US" dirty="0"/>
              <a:t>QAPI – waive requirements other than a focus on infection control and adverse events</a:t>
            </a:r>
          </a:p>
          <a:p>
            <a:r>
              <a:rPr lang="en-US" dirty="0"/>
              <a:t>Waive 12 hour CNA inservice (annual) requirement – resumes first quarter after pandemic ends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96633-49F6-4905-B23D-88803EA1B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FAB632-913A-4DEF-9FEF-25C48D34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Waivers, continued</a:t>
            </a:r>
          </a:p>
        </p:txBody>
      </p:sp>
    </p:spTree>
    <p:extLst>
      <p:ext uri="{BB962C8B-B14F-4D97-AF65-F5344CB8AC3E}">
        <p14:creationId xmlns:p14="http://schemas.microsoft.com/office/powerpoint/2010/main" val="723397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42A77C-A85E-45D9-9C7E-E4F2504B7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Waive the discharge planning requirement that required facilities to assist transitions via quality measures and other data tools – all other discharge planning requirements remain.</a:t>
            </a:r>
          </a:p>
          <a:p>
            <a:r>
              <a:rPr lang="en-US" dirty="0"/>
              <a:t>Waive requirement of 2 days to provide a copy of records, extending the same to 10 days.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E075D6-366D-420B-AFEE-75B22618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61BC4D-9AA8-4249-AB64-586CFC35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Waivers, continued</a:t>
            </a:r>
          </a:p>
        </p:txBody>
      </p:sp>
    </p:spTree>
    <p:extLst>
      <p:ext uri="{BB962C8B-B14F-4D97-AF65-F5344CB8AC3E}">
        <p14:creationId xmlns:p14="http://schemas.microsoft.com/office/powerpoint/2010/main" val="3576020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88519E-3FE9-4EA0-A8CD-0E2FC56F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COVID case reporting to the CDC – additional local and state requirements are in addition</a:t>
            </a:r>
          </a:p>
          <a:p>
            <a:r>
              <a:rPr lang="en-US" dirty="0"/>
              <a:t>Required notification to residents, their representatives and families of the status of COVID in the facility and any new cases</a:t>
            </a:r>
          </a:p>
          <a:p>
            <a:r>
              <a:rPr lang="en-US" dirty="0"/>
              <a:t>CMS is allowing contractors to grant extensions for appeals, ADRs, determinations for medical necessity/pre-qualifications (MA)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09315-150F-4749-8325-E5CE6E95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78AA5D-F663-44DC-8109-0E58B636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Regulatory Changes – Pandemic Emergency Related</a:t>
            </a:r>
          </a:p>
        </p:txBody>
      </p:sp>
    </p:spTree>
    <p:extLst>
      <p:ext uri="{BB962C8B-B14F-4D97-AF65-F5344CB8AC3E}">
        <p14:creationId xmlns:p14="http://schemas.microsoft.com/office/powerpoint/2010/main" val="189291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1AC5EF-D6FF-49C0-B561-E0D867933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Allowing appeals to be processed with;</a:t>
            </a:r>
          </a:p>
          <a:p>
            <a:pPr lvl="1"/>
            <a:r>
              <a:rPr lang="en-US" dirty="0"/>
              <a:t>Incomplete Appointment of Representation forms</a:t>
            </a:r>
          </a:p>
          <a:p>
            <a:pPr lvl="1"/>
            <a:r>
              <a:rPr lang="en-US" dirty="0"/>
              <a:t>Appeals that don’t meet the required information</a:t>
            </a:r>
          </a:p>
          <a:p>
            <a:pPr lvl="1"/>
            <a:r>
              <a:rPr lang="en-US" dirty="0"/>
              <a:t>Appeals to move forward if good cause requirements are met/determined</a:t>
            </a:r>
          </a:p>
          <a:p>
            <a:r>
              <a:rPr lang="en-US" dirty="0"/>
              <a:t>Allowing SNFs to transfer residents to other facilities, without appeal rights, for the purpose of cohorting (combining infected or protecting non-infected) – provided the receiving facility agrees and can meet care needs of transferred residents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F0CD9-C480-4D59-80F8-94EC6640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1EEDA9-536C-4FCA-998E-A2D7FFF4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Changes, continued</a:t>
            </a:r>
          </a:p>
        </p:txBody>
      </p:sp>
    </p:spTree>
    <p:extLst>
      <p:ext uri="{BB962C8B-B14F-4D97-AF65-F5344CB8AC3E}">
        <p14:creationId xmlns:p14="http://schemas.microsoft.com/office/powerpoint/2010/main" val="4201181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364138-7C8E-45C0-A57D-6681747C2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Resident roommate – CMS is allowing facilities to group residents by health conditions without resident approval</a:t>
            </a:r>
          </a:p>
          <a:p>
            <a:r>
              <a:rPr lang="en-US" dirty="0"/>
              <a:t>Environmental testing of equipment timeframes is relaxed as necessary (generator tests, sprinklers, fire alarms, etc.)</a:t>
            </a:r>
          </a:p>
          <a:p>
            <a:r>
              <a:rPr lang="en-US" dirty="0"/>
              <a:t>Allowing alcohol based hand sanitizers, waiving quarterly fire drills for proof of education/training, allowing temporary walls and partitions as necessary for space division.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EEA4D-EAFE-4C31-AFB3-12935F9A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37C584-C56E-4144-8945-86EF4460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Changes, continued</a:t>
            </a:r>
          </a:p>
        </p:txBody>
      </p:sp>
    </p:spTree>
    <p:extLst>
      <p:ext uri="{BB962C8B-B14F-4D97-AF65-F5344CB8AC3E}">
        <p14:creationId xmlns:p14="http://schemas.microsoft.com/office/powerpoint/2010/main" val="3250206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F5732E-8CB0-4987-9542-6B7A350DE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Relaxing physician delegation and required visitation/in-person for patient visits – more extenders allowed, flexibility on timeframes, telehealth</a:t>
            </a:r>
          </a:p>
          <a:p>
            <a:r>
              <a:rPr lang="en-US" dirty="0"/>
              <a:t>Relaxing CNA certification requirements allowing SNFs to employ in-training CNAs longer than 4 months (without final certification) and allowing feeding assistants to work with only 1 hour of training (vs. 8)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6320A-4844-4968-8999-E7606BC9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232305"/>
            <a:ext cx="2350681" cy="365125"/>
          </a:xfrm>
        </p:spPr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F5416AB-EF17-4592-905A-E6E4C1CBA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Changes, continued</a:t>
            </a:r>
          </a:p>
        </p:txBody>
      </p:sp>
    </p:spTree>
    <p:extLst>
      <p:ext uri="{BB962C8B-B14F-4D97-AF65-F5344CB8AC3E}">
        <p14:creationId xmlns:p14="http://schemas.microsoft.com/office/powerpoint/2010/main" val="1416031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59C3B6-5E17-4055-A687-FEBFBDC12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2.3% Medicare increase – 2.7% minus .4% for multi-factor productivity adjustment</a:t>
            </a:r>
          </a:p>
          <a:p>
            <a:r>
              <a:rPr lang="en-US" dirty="0"/>
              <a:t>Revisions to wage index regions with CMS capping any reductions due to changes to 5%.</a:t>
            </a:r>
          </a:p>
          <a:p>
            <a:r>
              <a:rPr lang="en-US" dirty="0"/>
              <a:t>Changes to PDPM ICD-10 mappings to improve coding accuracy</a:t>
            </a:r>
          </a:p>
          <a:p>
            <a:r>
              <a:rPr lang="en-US" dirty="0"/>
              <a:t>VBP technical alignment adjustments – no payment or measurement adjustments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102F9-DDFB-44C6-9ED2-1BCD79207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876AFB-83DD-44E7-A528-24D76F384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SNF Proposed Rule</a:t>
            </a:r>
          </a:p>
        </p:txBody>
      </p:sp>
    </p:spTree>
    <p:extLst>
      <p:ext uri="{BB962C8B-B14F-4D97-AF65-F5344CB8AC3E}">
        <p14:creationId xmlns:p14="http://schemas.microsoft.com/office/powerpoint/2010/main" val="316552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D841EA-2056-46F1-B957-3B45BB5A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3 SNF requirements under Mega Rule delayed in fall of 2019 to fall of 2020 (compliance and ethics, QAPI, additional guidance on resident rights, infection control and infection preventionist, etc).</a:t>
            </a:r>
          </a:p>
          <a:p>
            <a:r>
              <a:rPr lang="en-US" dirty="0"/>
              <a:t>As of today, no additional info. Is available but expect continued deferral as long as COVID remains – many Phase 3 requirements are impacted by Emergency Waivers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B8350-0EB4-414E-AEEF-F1A59553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H2 Healthcare, LLC     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284B52-7909-4AA3-BDF3-EA58A0759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Update</a:t>
            </a:r>
          </a:p>
        </p:txBody>
      </p:sp>
    </p:spTree>
    <p:extLst>
      <p:ext uri="{BB962C8B-B14F-4D97-AF65-F5344CB8AC3E}">
        <p14:creationId xmlns:p14="http://schemas.microsoft.com/office/powerpoint/2010/main" val="407290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transitioned to PDPM</a:t>
            </a:r>
          </a:p>
          <a:p>
            <a:r>
              <a:rPr lang="en-US" dirty="0"/>
              <a:t>Phase III set for the fall</a:t>
            </a:r>
          </a:p>
          <a:p>
            <a:r>
              <a:rPr lang="en-US" dirty="0"/>
              <a:t>PDGM started in Home Health</a:t>
            </a:r>
          </a:p>
          <a:p>
            <a:r>
              <a:rPr lang="en-US" dirty="0"/>
              <a:t>Minor tweaks coming for VBP</a:t>
            </a:r>
          </a:p>
          <a:p>
            <a:r>
              <a:rPr lang="en-US" dirty="0"/>
              <a:t>Payment issues were trending better (Medicare, Medicaid)</a:t>
            </a:r>
          </a:p>
          <a:p>
            <a:r>
              <a:rPr lang="en-US" dirty="0"/>
              <a:t>Med Advantage penetration increasing steadily in many markets</a:t>
            </a:r>
          </a:p>
          <a:p>
            <a:r>
              <a:rPr lang="en-US" dirty="0"/>
              <a:t>Outlook for enhanced elements of Value Based care including, site based, rate equality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Remember?  Landscape Pre-COVID</a:t>
            </a:r>
          </a:p>
        </p:txBody>
      </p:sp>
    </p:spTree>
    <p:extLst>
      <p:ext uri="{BB962C8B-B14F-4D97-AF65-F5344CB8AC3E}">
        <p14:creationId xmlns:p14="http://schemas.microsoft.com/office/powerpoint/2010/main" val="250762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40F4B6-4F91-442F-BD5B-B028CA2EF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Additional emergency funding at State and Federal level is likely – offset costs of COVID</a:t>
            </a:r>
          </a:p>
          <a:p>
            <a:r>
              <a:rPr lang="en-US" dirty="0"/>
              <a:t>CDC continued back and forth guidance on quarantines and other pandemic guidance</a:t>
            </a:r>
          </a:p>
          <a:p>
            <a:r>
              <a:rPr lang="en-US" dirty="0"/>
              <a:t>States releasing updates for resident visitation schedules “episodically” – will be very difficult to comply</a:t>
            </a:r>
          </a:p>
          <a:p>
            <a:r>
              <a:rPr lang="en-US" dirty="0"/>
              <a:t>Quality of life issues around activities, dining, salons and related guidance will be forthcoming or is dribbling out – again, difficult to comply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FAA3D1-4792-4261-B948-268D37B3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FACA3A-48F7-4C9A-801D-317E5F20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</p:spTree>
    <p:extLst>
      <p:ext uri="{BB962C8B-B14F-4D97-AF65-F5344CB8AC3E}">
        <p14:creationId xmlns:p14="http://schemas.microsoft.com/office/powerpoint/2010/main" val="2861890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407DD8-21F8-49F1-93C6-1FD401AA8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Infection control surveys and issues are here to stay – even post pandemic.  Heightened focus and awareness – in some cases, to the extreme</a:t>
            </a:r>
          </a:p>
          <a:p>
            <a:r>
              <a:rPr lang="en-US" dirty="0"/>
              <a:t>Facilities need to update policies and disaster plans to reflect what is being learned via COVID</a:t>
            </a:r>
          </a:p>
          <a:p>
            <a:r>
              <a:rPr lang="en-US" dirty="0"/>
              <a:t>Waivers will not end soon BUT, facilities without COVID should be advised to avoid abuse or developing sloppy habits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985EB5-A4F3-45C9-A92E-AF96F53D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</a:t>
            </a:r>
            <a:r>
              <a:rPr lang="en-US" dirty="0"/>
              <a:t>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AE93869-EB94-459A-A412-3DA6F857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609713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DC3F17-D80A-4F41-B0B8-42D261D9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Regulatory landscaped altered by COVID</a:t>
            </a:r>
          </a:p>
          <a:p>
            <a:r>
              <a:rPr lang="en-US" dirty="0"/>
              <a:t>When pandemic ends, everyone will need to “pick up” the pieces</a:t>
            </a:r>
          </a:p>
          <a:p>
            <a:r>
              <a:rPr lang="en-US" dirty="0"/>
              <a:t>State to state (policy) dictates experiences at the facility level – NOT FEDs.</a:t>
            </a:r>
          </a:p>
          <a:p>
            <a:r>
              <a:rPr lang="en-US" dirty="0"/>
              <a:t>Expect a certain level of volatility and uncertainty for the remainder of the year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3B847-D81C-4393-8F0F-DC9C3A02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CBBFF7-5D86-4A02-A219-7B6CCBDEF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</a:t>
            </a:r>
          </a:p>
        </p:txBody>
      </p:sp>
    </p:spTree>
    <p:extLst>
      <p:ext uri="{BB962C8B-B14F-4D97-AF65-F5344CB8AC3E}">
        <p14:creationId xmlns:p14="http://schemas.microsoft.com/office/powerpoint/2010/main" val="56741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matter of weeks in mid-March, the healthcare/senior living/post-acute world shifted – seismically.</a:t>
            </a:r>
          </a:p>
          <a:p>
            <a:endParaRPr lang="en-US" dirty="0"/>
          </a:p>
          <a:p>
            <a:pPr marL="109728" indent="0" algn="ct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</a:t>
            </a:r>
            <a:r>
              <a:rPr lang="en-US" dirty="0"/>
              <a:t>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BAM! March!  COVID arrives</a:t>
            </a:r>
          </a:p>
        </p:txBody>
      </p:sp>
      <p:sp>
        <p:nvSpPr>
          <p:cNvPr id="6" name="AutoShape 2" descr="C:\Users\REGINA~1\AppData\Local\Temp\nuclear-2123685__340 (2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C:\Users\REGINA~1\AppData\Local\Temp\nuclear-2123685__340 (2)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269874-0CB5-4356-8FF2-6619F50E9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063239"/>
            <a:ext cx="3962400" cy="294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0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A10638-9679-45C7-8E2A-0B17E879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survey activity all but ceased</a:t>
            </a:r>
          </a:p>
          <a:p>
            <a:r>
              <a:rPr lang="en-US" dirty="0"/>
              <a:t>Regulatory focus turned to churning out guidance on COVID-19 precautions</a:t>
            </a:r>
          </a:p>
          <a:p>
            <a:pPr lvl="1"/>
            <a:r>
              <a:rPr lang="en-US" dirty="0"/>
              <a:t>Screening of staff and visitors</a:t>
            </a:r>
          </a:p>
          <a:p>
            <a:pPr lvl="1"/>
            <a:r>
              <a:rPr lang="en-US" dirty="0"/>
              <a:t>PPE use</a:t>
            </a:r>
          </a:p>
          <a:p>
            <a:pPr lvl="1"/>
            <a:r>
              <a:rPr lang="en-US" dirty="0"/>
              <a:t>Disinfection practices</a:t>
            </a:r>
          </a:p>
          <a:p>
            <a:pPr lvl="1"/>
            <a:r>
              <a:rPr lang="en-US" dirty="0"/>
              <a:t>Quarantine periods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Tracking and reporting of infections</a:t>
            </a:r>
          </a:p>
          <a:p>
            <a:pPr lvl="1"/>
            <a:r>
              <a:rPr lang="en-US" dirty="0"/>
              <a:t>Disclosure of infections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ED49FE-533E-499D-A745-BF983DB35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4C5F49-FEA9-425C-8A45-E794CC58C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Shift: All Pandemic</a:t>
            </a:r>
          </a:p>
        </p:txBody>
      </p:sp>
    </p:spTree>
    <p:extLst>
      <p:ext uri="{BB962C8B-B14F-4D97-AF65-F5344CB8AC3E}">
        <p14:creationId xmlns:p14="http://schemas.microsoft.com/office/powerpoint/2010/main" val="325418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723DD4-35A1-49AC-909E-B1EFA2DFE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inpatient cases grew and deaths occurred, the regulatory framework shifted to infection control.</a:t>
            </a:r>
          </a:p>
          <a:p>
            <a:r>
              <a:rPr lang="en-US" dirty="0"/>
              <a:t>For SNFs, all survey activity has moved to the Federal Focused Survey on Infection Control</a:t>
            </a:r>
          </a:p>
          <a:p>
            <a:r>
              <a:rPr lang="en-US" dirty="0"/>
              <a:t>All facilities will receive this survey with the initial activity targeted to facilities with outbreaks.</a:t>
            </a:r>
          </a:p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6EAC0-6846-4459-B871-DCDBEF99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BD29816-BABE-48C7-8D62-9BBD5085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Focal Compliance – Infection Control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031207-0951-4175-AF3A-229A94200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4196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9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84EA42-B052-4F5F-A6A2-9CD9A154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Noncompliance, not widespread (D &amp; E) – Directed plan of correction</a:t>
            </a:r>
          </a:p>
          <a:p>
            <a:r>
              <a:rPr lang="en-US" dirty="0"/>
              <a:t>Noncompliance, widespread (F) – Directed plan of correction; DPNA (payment denial) discretionary, 45 days to demonstrate compliance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B923FA-A5D8-4F42-81A1-0AF0B892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248059-D453-43A9-9E71-90098C85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rtl="0" fontAlgn="base"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</a:br>
            <a:r>
              <a:rPr lang="en-US" sz="2700" dirty="0"/>
              <a:t>Infection Control Surveys – Enhanced Enforcement</a:t>
            </a:r>
            <a:br>
              <a:rPr lang="en-US" sz="2700" dirty="0"/>
            </a:br>
            <a:r>
              <a:rPr lang="en-US" sz="2700" dirty="0"/>
              <a:t>(no recent infection control citation since last standard survey)</a:t>
            </a:r>
          </a:p>
        </p:txBody>
      </p:sp>
    </p:spTree>
    <p:extLst>
      <p:ext uri="{BB962C8B-B14F-4D97-AF65-F5344CB8AC3E}">
        <p14:creationId xmlns:p14="http://schemas.microsoft.com/office/powerpoint/2010/main" val="102554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0CE812-FCD4-4A0A-B548-92D261003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Noncompliance, not widespread (D &amp; E) – Directed plan of correction, DPNA discretionary, 45 days to correct, up to $5,000 CMP per state/CMS discretion</a:t>
            </a:r>
          </a:p>
          <a:p>
            <a:r>
              <a:rPr lang="en-US" dirty="0"/>
              <a:t>Noncompliance, widespread (F) – Directed plan of correction; DPNA discretionary, 45 days to demonstrate compliance, $10,000 per instance CMP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8EDF15-748F-486D-A3CE-4CE4FB6D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EA9F9A-3DE1-48BF-8C99-19679887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Infection Control Surveys – Enhanced Enforcement</a:t>
            </a:r>
            <a:br>
              <a:rPr lang="en-US" sz="2400" dirty="0"/>
            </a:br>
            <a:r>
              <a:rPr lang="en-US" sz="2400" dirty="0"/>
              <a:t>(recent infection control citation history in the last year)</a:t>
            </a:r>
          </a:p>
        </p:txBody>
      </p:sp>
    </p:spTree>
    <p:extLst>
      <p:ext uri="{BB962C8B-B14F-4D97-AF65-F5344CB8AC3E}">
        <p14:creationId xmlns:p14="http://schemas.microsoft.com/office/powerpoint/2010/main" val="155877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953BC2-051A-4608-9C41-23CC6D4D0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Noncompliance, not widespread (D &amp; E) – Directed plan of correction, DPNA discretionary, 30 days to correct, $15,000 per instance or per day as long as the total CMP exceeds $15,000</a:t>
            </a:r>
          </a:p>
          <a:p>
            <a:r>
              <a:rPr lang="en-US" dirty="0"/>
              <a:t>Noncompliance, widespread (F) – Directed plan of correction; DPNA discretionary, 30 days to demonstrate compliance, $20,000 per instance or per day as long as the CMP exceeds $20,000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2754AA-B967-444D-AB3E-2998B564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00799"/>
            <a:ext cx="2350681" cy="365125"/>
          </a:xfrm>
        </p:spPr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F6D2F9-EF31-42B0-87DC-436F95BD7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Infection Control Surveys – Enhanced Enforcement</a:t>
            </a:r>
            <a:br>
              <a:rPr lang="en-US" sz="2400" dirty="0"/>
            </a:br>
            <a:r>
              <a:rPr lang="en-US" sz="2400" dirty="0"/>
              <a:t>(recent infection control citation of two or more violations in the last two survey cycles)</a:t>
            </a:r>
          </a:p>
        </p:txBody>
      </p:sp>
    </p:spTree>
    <p:extLst>
      <p:ext uri="{BB962C8B-B14F-4D97-AF65-F5344CB8AC3E}">
        <p14:creationId xmlns:p14="http://schemas.microsoft.com/office/powerpoint/2010/main" val="217548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FD8A91-4687-41A9-A8C6-292F40D8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Noncompliance at Level G, H, I: Directed plan of correction, DPNA discretionary, 30 days to comply/correct. CMP imposed at the highest non-IJ level, per CMP analytic tool</a:t>
            </a:r>
          </a:p>
          <a:p>
            <a:r>
              <a:rPr lang="en-US" dirty="0"/>
              <a:t>Noncompliance at Level J, K, L: Directed plan of correction plus mandatory temporary manager or termination, DPNA discretionary, 15 days to comply/correct. CMP imposed at the highest IJ appropriate range, per CMP analytic tool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A0A23-42E6-497B-9A08-E83275BAD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b="1" dirty="0"/>
              <a:t>H2 Healthcare, LLC     </a:t>
            </a:r>
          </a:p>
          <a:p>
            <a:pPr algn="l"/>
            <a:r>
              <a:rPr lang="en-US" b="1" dirty="0"/>
              <a:t>Strategy, Compliance, Resources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C2877B-F9EE-4F78-A79A-38A15A1F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Infection Control Surveys – Enhanced Enforcement</a:t>
            </a:r>
            <a:br>
              <a:rPr lang="en-US" sz="2400" dirty="0"/>
            </a:br>
            <a:r>
              <a:rPr lang="en-US" sz="2400" dirty="0"/>
              <a:t>(actual harm violations regardless of infection control citation history)</a:t>
            </a:r>
          </a:p>
        </p:txBody>
      </p:sp>
    </p:spTree>
    <p:extLst>
      <p:ext uri="{BB962C8B-B14F-4D97-AF65-F5344CB8AC3E}">
        <p14:creationId xmlns:p14="http://schemas.microsoft.com/office/powerpoint/2010/main" val="2062759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1521</Words>
  <Application>Microsoft Office PowerPoint</Application>
  <PresentationFormat>On-screen Show (4:3)</PresentationFormat>
  <Paragraphs>138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Lucida Sans Unicode</vt:lpstr>
      <vt:lpstr>Verdana</vt:lpstr>
      <vt:lpstr>Wingdings 2</vt:lpstr>
      <vt:lpstr>Wingdings 3</vt:lpstr>
      <vt:lpstr>Concourse</vt:lpstr>
      <vt:lpstr>Regulatory Updates: COVID and Beyond</vt:lpstr>
      <vt:lpstr>Remember?  Landscape Pre-COVID</vt:lpstr>
      <vt:lpstr>BAM! March!  COVID arrives</vt:lpstr>
      <vt:lpstr>Focus Shift: All Pandemic</vt:lpstr>
      <vt:lpstr>Focal Compliance – Infection Control</vt:lpstr>
      <vt:lpstr> Infection Control Surveys – Enhanced Enforcement (no recent infection control citation since last standard survey)</vt:lpstr>
      <vt:lpstr>Infection Control Surveys – Enhanced Enforcement (recent infection control citation history in the last year)</vt:lpstr>
      <vt:lpstr>Infection Control Surveys – Enhanced Enforcement (recent infection control citation of two or more violations in the last two survey cycles)</vt:lpstr>
      <vt:lpstr>Infection Control Surveys – Enhanced Enforcement (actual harm violations regardless of infection control citation history)</vt:lpstr>
      <vt:lpstr>COVID Waivers</vt:lpstr>
      <vt:lpstr>Waivers – Highlights</vt:lpstr>
      <vt:lpstr>Waivers, continued</vt:lpstr>
      <vt:lpstr>Waivers, continued</vt:lpstr>
      <vt:lpstr>Regulatory Changes – Pandemic Emergency Related</vt:lpstr>
      <vt:lpstr>Regulatory Changes, continued</vt:lpstr>
      <vt:lpstr>Regulatory Changes, continued</vt:lpstr>
      <vt:lpstr>Regulatory Changes, continued</vt:lpstr>
      <vt:lpstr>2021 SNF Proposed Rule</vt:lpstr>
      <vt:lpstr>Phase 3 Update</vt:lpstr>
      <vt:lpstr>What next?</vt:lpstr>
      <vt:lpstr>Recommendations</vt:lpstr>
      <vt:lpstr>Concluding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Updates: COVID and Beyond</dc:title>
  <dc:creator>Reginald Hislop</dc:creator>
  <cp:lastModifiedBy>Reginald Hislop</cp:lastModifiedBy>
  <cp:revision>18</cp:revision>
  <dcterms:created xsi:type="dcterms:W3CDTF">2020-07-23T20:01:10Z</dcterms:created>
  <dcterms:modified xsi:type="dcterms:W3CDTF">2023-03-30T16:12:23Z</dcterms:modified>
</cp:coreProperties>
</file>