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7"/>
  </p:notesMasterIdLst>
  <p:handoutMasterIdLst>
    <p:handoutMasterId r:id="rId28"/>
  </p:handoutMasterIdLst>
  <p:sldIdLst>
    <p:sldId id="308" r:id="rId2"/>
    <p:sldId id="259" r:id="rId3"/>
    <p:sldId id="263" r:id="rId4"/>
    <p:sldId id="277" r:id="rId5"/>
    <p:sldId id="370" r:id="rId6"/>
    <p:sldId id="371" r:id="rId7"/>
    <p:sldId id="398" r:id="rId8"/>
    <p:sldId id="373" r:id="rId9"/>
    <p:sldId id="374" r:id="rId10"/>
    <p:sldId id="404" r:id="rId11"/>
    <p:sldId id="399" r:id="rId12"/>
    <p:sldId id="376" r:id="rId13"/>
    <p:sldId id="377" r:id="rId14"/>
    <p:sldId id="378" r:id="rId15"/>
    <p:sldId id="379" r:id="rId16"/>
    <p:sldId id="405" r:id="rId17"/>
    <p:sldId id="380" r:id="rId18"/>
    <p:sldId id="406" r:id="rId19"/>
    <p:sldId id="384" r:id="rId20"/>
    <p:sldId id="385" r:id="rId21"/>
    <p:sldId id="400" r:id="rId22"/>
    <p:sldId id="401" r:id="rId23"/>
    <p:sldId id="402" r:id="rId24"/>
    <p:sldId id="403" r:id="rId25"/>
    <p:sldId id="262" r:id="rId26"/>
  </p:sldIdLst>
  <p:sldSz cx="12192000" cy="6858000"/>
  <p:notesSz cx="7315200" cy="9601200"/>
  <p:custDataLst>
    <p:tags r:id="rId2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" userDrawn="1">
          <p15:clr>
            <a:srgbClr val="A4A3A4"/>
          </p15:clr>
        </p15:guide>
        <p15:guide id="2" pos="380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8CCB"/>
    <a:srgbClr val="0099CC"/>
    <a:srgbClr val="F47B20"/>
    <a:srgbClr val="E85424"/>
    <a:srgbClr val="711371"/>
    <a:srgbClr val="E6E6E6"/>
    <a:srgbClr val="682565"/>
    <a:srgbClr val="566B99"/>
    <a:srgbClr val="C91F40"/>
    <a:srgbClr val="3D39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86" autoAdjust="0"/>
    <p:restoredTop sz="95441" autoAdjust="0"/>
  </p:normalViewPr>
  <p:slideViewPr>
    <p:cSldViewPr snapToGrid="0" snapToObjects="1" showGuides="1">
      <p:cViewPr varScale="1">
        <p:scale>
          <a:sx n="47" d="100"/>
          <a:sy n="47" d="100"/>
        </p:scale>
        <p:origin x="1056" y="48"/>
      </p:cViewPr>
      <p:guideLst>
        <p:guide orient="horz" pos="312"/>
        <p:guide pos="380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37" d="100"/>
          <a:sy n="37" d="100"/>
        </p:scale>
        <p:origin x="1884" y="54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82234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170238" cy="481013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1"/>
            <a:ext cx="3170238" cy="481013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r">
              <a:defRPr sz="1200"/>
            </a:lvl1pPr>
          </a:lstStyle>
          <a:p>
            <a:fld id="{0FB42638-D1B3-4142-BFE4-3C3837212A64}" type="datetimeFigureOut">
              <a:rPr lang="en-US" smtClean="0"/>
              <a:t>3/28/2023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7" tIns="45714" rIns="91427" bIns="4571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9" y="4621213"/>
            <a:ext cx="5851525" cy="3779837"/>
          </a:xfrm>
          <a:prstGeom prst="rect">
            <a:avLst/>
          </a:prstGeom>
        </p:spPr>
        <p:txBody>
          <a:bodyPr vert="horz" lIns="91427" tIns="45714" rIns="91427" bIns="457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120188"/>
            <a:ext cx="3170238" cy="481012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r">
              <a:defRPr sz="1200"/>
            </a:lvl1pPr>
          </a:lstStyle>
          <a:p>
            <a:fld id="{32DD2E78-D13A-41F1-A938-3F0B363754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225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cid:image004.png@01D17ABC.0804AEE0" TargetMode="External"/><Relationship Id="rId7" Type="http://schemas.openxmlformats.org/officeDocument/2006/relationships/image" Target="cid:image006.png@01D17ABC.0804AEE0" TargetMode="Externa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cid:image005.png@01D17ABC.0804AEE0" TargetMode="External"/><Relationship Id="rId4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single spea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3F39411F-2801-48BE-A4EF-CB24329ADEA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316990" y="3343287"/>
            <a:ext cx="11545825" cy="87970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 kumimoji="0" lang="en-US" sz="2800" b="1" i="0" u="none" strike="noStrike" kern="1200" cap="none" spc="0" normalizeH="0" baseline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16990" y="4435267"/>
            <a:ext cx="10143063" cy="2196269"/>
          </a:xfrm>
          <a:noFill/>
        </p:spPr>
        <p:txBody>
          <a:bodyPr numCol="1" anchor="t">
            <a:normAutofit/>
          </a:bodyPr>
          <a:lstStyle>
            <a:lvl1pPr marL="0" indent="0">
              <a:spcAft>
                <a:spcPts val="0"/>
              </a:spcAft>
              <a:buNone/>
              <a:defRPr lang="en-US" sz="1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705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3315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olling instruc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1B9AA9C-6B61-475D-88A9-C814E1CFC3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62" y="-8626"/>
            <a:ext cx="12188952" cy="6869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3543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olling instruc - edi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-12192" y="-9237"/>
            <a:ext cx="12216384" cy="6867237"/>
          </a:xfrm>
          <a:prstGeom prst="rect">
            <a:avLst/>
          </a:prstGeom>
          <a:gradFill>
            <a:gsLst>
              <a:gs pos="0">
                <a:schemeClr val="accent1"/>
              </a:gs>
              <a:gs pos="70000">
                <a:schemeClr val="bg1"/>
              </a:gs>
              <a:gs pos="100000">
                <a:schemeClr val="accent2"/>
              </a:gs>
            </a:gsLst>
            <a:lin ang="5400000" scaled="1"/>
          </a:gradFill>
        </p:spPr>
        <p:txBody>
          <a:bodyPr wrap="square" rtlCol="0">
            <a:noAutofit/>
          </a:bodyPr>
          <a:lstStyle/>
          <a:p>
            <a:pPr defTabSz="457200"/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0" y="-9236"/>
            <a:ext cx="12216384" cy="6867236"/>
          </a:xfrm>
          <a:prstGeom prst="rect">
            <a:avLst/>
          </a:prstGeom>
          <a:solidFill>
            <a:srgbClr val="FFFFFF">
              <a:alpha val="20000"/>
            </a:srgbClr>
          </a:solidFill>
        </p:spPr>
        <p:txBody>
          <a:bodyPr wrap="square" rtlCol="0">
            <a:noAutofit/>
          </a:bodyPr>
          <a:lstStyle/>
          <a:p>
            <a:endParaRPr lang="en-US" sz="1800" dirty="0"/>
          </a:p>
        </p:txBody>
      </p:sp>
      <p:sp>
        <p:nvSpPr>
          <p:cNvPr id="10" name="Content Placeholder 1"/>
          <p:cNvSpPr>
            <a:spLocks noGrp="1"/>
          </p:cNvSpPr>
          <p:nvPr>
            <p:ph idx="4294967295" hasCustomPrompt="1"/>
          </p:nvPr>
        </p:nvSpPr>
        <p:spPr>
          <a:xfrm>
            <a:off x="453304" y="1682496"/>
            <a:ext cx="4436080" cy="4350318"/>
          </a:xfrm>
        </p:spPr>
        <p:txBody>
          <a:bodyPr anchor="ctr">
            <a:normAutofit/>
          </a:bodyPr>
          <a:lstStyle>
            <a:lvl1pPr marL="0" indent="0">
              <a:buNone/>
              <a:defRPr sz="2400"/>
            </a:lvl1pPr>
          </a:lstStyle>
          <a:p>
            <a:pPr marL="347663" lvl="0" indent="-347663">
              <a:buClr>
                <a:schemeClr val="tx2"/>
              </a:buClr>
              <a:buFont typeface="+mj-lt"/>
              <a:buAutoNum type="arabicPeriod"/>
            </a:pPr>
            <a:r>
              <a:rPr lang="en-US" altLang="en-US" sz="2000" dirty="0"/>
              <a:t>Navigate to the event </a:t>
            </a:r>
            <a:r>
              <a:rPr lang="en-US" altLang="en-US" sz="2000" b="1" dirty="0"/>
              <a:t>Agenda</a:t>
            </a:r>
            <a:r>
              <a:rPr lang="en-US" altLang="en-US" sz="2000" dirty="0"/>
              <a:t> in the main menu</a:t>
            </a:r>
          </a:p>
          <a:p>
            <a:pPr marL="347663" lvl="0" indent="-347663">
              <a:buClr>
                <a:schemeClr val="tx2"/>
              </a:buClr>
              <a:buFont typeface="+mj-lt"/>
              <a:buAutoNum type="arabicPeriod"/>
            </a:pPr>
            <a:r>
              <a:rPr lang="en-US" altLang="en-US" sz="2000" dirty="0"/>
              <a:t>Tap the </a:t>
            </a:r>
            <a:r>
              <a:rPr lang="en-US" altLang="en-US" sz="2000" b="1" dirty="0"/>
              <a:t>name of the current session </a:t>
            </a:r>
            <a:r>
              <a:rPr lang="en-US" altLang="en-US" sz="2000" dirty="0"/>
              <a:t>to view the session details page</a:t>
            </a:r>
          </a:p>
          <a:p>
            <a:pPr marL="347663" lvl="0" indent="-347663">
              <a:buClr>
                <a:schemeClr val="tx2"/>
              </a:buClr>
              <a:buFont typeface="+mj-lt"/>
              <a:buAutoNum type="arabicPeriod"/>
            </a:pPr>
            <a:r>
              <a:rPr lang="en-US" altLang="en-US" sz="2000" dirty="0"/>
              <a:t>Tap </a:t>
            </a:r>
            <a:r>
              <a:rPr lang="en-US" altLang="en-US" sz="2000" b="1" dirty="0"/>
              <a:t>Polls</a:t>
            </a:r>
          </a:p>
          <a:p>
            <a:pPr marL="347663" lvl="0" indent="-347663">
              <a:buClr>
                <a:schemeClr val="tx2"/>
              </a:buClr>
              <a:buFont typeface="+mj-lt"/>
              <a:buAutoNum type="arabicPeriod"/>
            </a:pPr>
            <a:r>
              <a:rPr lang="en-US" altLang="en-US" sz="2000" dirty="0"/>
              <a:t>Tap the </a:t>
            </a:r>
            <a:r>
              <a:rPr lang="en-US" altLang="en-US" sz="2000" b="1" dirty="0"/>
              <a:t>name of the poll</a:t>
            </a:r>
          </a:p>
          <a:p>
            <a:pPr marL="347663" lvl="0" indent="-347663">
              <a:buClr>
                <a:schemeClr val="tx2"/>
              </a:buClr>
              <a:buFont typeface="+mj-lt"/>
              <a:buAutoNum type="arabicPeriod"/>
            </a:pPr>
            <a:r>
              <a:rPr lang="en-US" altLang="en-US" sz="2000" dirty="0"/>
              <a:t>Tap your </a:t>
            </a:r>
            <a:r>
              <a:rPr lang="en-US" altLang="en-US" sz="2000" b="1" dirty="0"/>
              <a:t>answer</a:t>
            </a:r>
            <a:r>
              <a:rPr lang="en-US" altLang="en-US" sz="2000" dirty="0"/>
              <a:t> choice and then tap </a:t>
            </a:r>
            <a:r>
              <a:rPr lang="en-US" altLang="en-US" sz="2000" b="1" dirty="0"/>
              <a:t>Submit</a:t>
            </a:r>
            <a:endParaRPr lang="en-US" altLang="en-US" sz="4000" b="1" dirty="0"/>
          </a:p>
        </p:txBody>
      </p:sp>
      <p:sp>
        <p:nvSpPr>
          <p:cNvPr id="11" name="Title 1"/>
          <p:cNvSpPr txBox="1">
            <a:spLocks/>
          </p:cNvSpPr>
          <p:nvPr userDrawn="1"/>
        </p:nvSpPr>
        <p:spPr>
          <a:xfrm>
            <a:off x="453301" y="504676"/>
            <a:ext cx="9437032" cy="76514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n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200" dirty="0"/>
              <a:t>Steps for Attendees to Answer/View </a:t>
            </a:r>
            <a:br>
              <a:rPr lang="en-US" sz="3200" dirty="0"/>
            </a:br>
            <a:r>
              <a:rPr lang="en-US" sz="3200" dirty="0"/>
              <a:t>POLLING QUESTIONS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C0BBA90-E8F2-47F0-B3FC-50027BD175CB}"/>
              </a:ext>
            </a:extLst>
          </p:cNvPr>
          <p:cNvGrpSpPr/>
          <p:nvPr userDrawn="1"/>
        </p:nvGrpSpPr>
        <p:grpSpPr>
          <a:xfrm>
            <a:off x="5011354" y="1918013"/>
            <a:ext cx="6188341" cy="4114800"/>
            <a:chOff x="2895600" y="1695450"/>
            <a:chExt cx="6188341" cy="4114800"/>
          </a:xfrm>
        </p:grpSpPr>
        <p:pic>
          <p:nvPicPr>
            <p:cNvPr id="13" name="Picture 12" descr="https://customersupport.doubledutch.me/hc/en-us/article_attachments/203609678/IMG_7581_iphone6_spacegrey_portrait.png">
              <a:extLst>
                <a:ext uri="{FF2B5EF4-FFF2-40B4-BE49-F238E27FC236}">
                  <a16:creationId xmlns:a16="http://schemas.microsoft.com/office/drawing/2014/main" id="{8B60A269-EC50-49E0-95A8-9C8CF6F5AE8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r:link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5600" y="1695450"/>
              <a:ext cx="2143125" cy="411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3" descr="https://customersupport.doubledutch.me/hc/en-us/article_attachments/203609708/IMG_7582_iphone6_spacegrey_portrait.png">
              <a:extLst>
                <a:ext uri="{FF2B5EF4-FFF2-40B4-BE49-F238E27FC236}">
                  <a16:creationId xmlns:a16="http://schemas.microsoft.com/office/drawing/2014/main" id="{FB7F0DE8-097E-4DAC-8000-C068D4764F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r:link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2448" y="1695450"/>
              <a:ext cx="2352675" cy="411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6" descr="https://customersupport.doubledutch.me/hc/en-us/article_attachments/203528577/IMG_7584_iphone6_spacegrey_portrait.png">
              <a:extLst>
                <a:ext uri="{FF2B5EF4-FFF2-40B4-BE49-F238E27FC236}">
                  <a16:creationId xmlns:a16="http://schemas.microsoft.com/office/drawing/2014/main" id="{B517CCF8-F072-46A2-94BC-1BE982E418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r:link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16991" y="1695450"/>
              <a:ext cx="2266950" cy="411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067084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olling question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-12192" y="-9236"/>
            <a:ext cx="12216384" cy="6867236"/>
          </a:xfrm>
          <a:prstGeom prst="rect">
            <a:avLst/>
          </a:prstGeom>
          <a:gradFill>
            <a:gsLst>
              <a:gs pos="0">
                <a:schemeClr val="accent1"/>
              </a:gs>
              <a:gs pos="70000">
                <a:schemeClr val="bg1"/>
              </a:gs>
              <a:gs pos="100000">
                <a:schemeClr val="accent2"/>
              </a:gs>
            </a:gsLst>
            <a:lin ang="5400000" scaled="1"/>
          </a:gradFill>
        </p:spPr>
        <p:txBody>
          <a:bodyPr wrap="square" rtlCol="0">
            <a:noAutofit/>
          </a:bodyPr>
          <a:lstStyle/>
          <a:p>
            <a:pPr defTabSz="457200"/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-12192" y="-9236"/>
            <a:ext cx="12216384" cy="6867236"/>
          </a:xfrm>
          <a:prstGeom prst="rect">
            <a:avLst/>
          </a:prstGeom>
          <a:solidFill>
            <a:srgbClr val="FFFFFF">
              <a:alpha val="20000"/>
            </a:srgbClr>
          </a:solidFill>
        </p:spPr>
        <p:txBody>
          <a:bodyPr wrap="square" rtlCol="0">
            <a:noAutofit/>
          </a:bodyPr>
          <a:lstStyle/>
          <a:p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3298" y="504676"/>
            <a:ext cx="11230703" cy="76514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3303" y="1561271"/>
            <a:ext cx="11230699" cy="4969680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82450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two speak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8893106B-A1A4-40EE-BBBC-9D106B8D028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316990" y="3343287"/>
            <a:ext cx="11545825" cy="87970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 kumimoji="0" lang="en-US" sz="2800" b="1" i="0" u="none" strike="noStrike" kern="1200" cap="none" spc="0" normalizeH="0" baseline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16990" y="4435267"/>
            <a:ext cx="10143063" cy="2196269"/>
          </a:xfrm>
          <a:noFill/>
        </p:spPr>
        <p:txBody>
          <a:bodyPr numCol="2" anchor="t">
            <a:normAutofit/>
          </a:bodyPr>
          <a:lstStyle>
            <a:lvl1pPr marL="0" indent="0">
              <a:spcAft>
                <a:spcPts val="0"/>
              </a:spcAft>
              <a:buNone/>
              <a:defRPr lang="en-US" sz="1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23106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ED0C131-0E68-4727-9D0E-EA60953715A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30439" y="3435408"/>
            <a:ext cx="8990176" cy="1025497"/>
          </a:xfrm>
        </p:spPr>
        <p:txBody>
          <a:bodyPr anchor="b">
            <a:normAutofit/>
          </a:bodyPr>
          <a:lstStyle>
            <a:lvl1pPr algn="l">
              <a:defRPr sz="3200" b="1" cap="none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idx="1"/>
          </p:nvPr>
        </p:nvSpPr>
        <p:spPr>
          <a:xfrm>
            <a:off x="330439" y="4571984"/>
            <a:ext cx="8990176" cy="1401527"/>
          </a:xfrm>
          <a:noFill/>
        </p:spPr>
        <p:txBody>
          <a:bodyPr anchor="t">
            <a:normAutofit/>
          </a:bodyPr>
          <a:lstStyle>
            <a:lvl1pPr marL="0" indent="0">
              <a:spcAft>
                <a:spcPts val="0"/>
              </a:spcAft>
              <a:buNone/>
              <a:defRPr sz="2000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330439" y="4460904"/>
            <a:ext cx="8990176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3174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3302" y="1555335"/>
            <a:ext cx="11260135" cy="497561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24714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3301" y="1557132"/>
            <a:ext cx="5486400" cy="491986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6143" y="1557134"/>
            <a:ext cx="5486400" cy="491986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5499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3301" y="1535112"/>
            <a:ext cx="5486400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3301" y="2174874"/>
            <a:ext cx="5486400" cy="433194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59587" y="1535113"/>
            <a:ext cx="5486400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59587" y="2174875"/>
            <a:ext cx="5486400" cy="433194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8834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68954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3299" y="504676"/>
            <a:ext cx="10058400" cy="76514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11509120" y="6536376"/>
            <a:ext cx="545368" cy="1580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033E1BD6-8763-4040-AA6B-628050BD921A}" type="slidenum">
              <a:rPr lang="en-US" sz="1000" b="0" smtClean="0">
                <a:solidFill>
                  <a:schemeClr val="tx2"/>
                </a:solidFill>
                <a:latin typeface="Arial"/>
                <a:cs typeface="Arial"/>
              </a:rPr>
              <a:pPr algn="r"/>
              <a:t>‹#›</a:t>
            </a:fld>
            <a:endParaRPr lang="en-US" sz="1000" b="0" dirty="0">
              <a:solidFill>
                <a:schemeClr val="tx2"/>
              </a:solidFill>
              <a:latin typeface="Arial"/>
              <a:cs typeface="Arial"/>
            </a:endParaRPr>
          </a:p>
        </p:txBody>
      </p:sp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0B21951E-BB92-4864-A377-DD5290C849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88089" t="3270" r="2076" b="89435"/>
          <a:stretch/>
        </p:blipFill>
        <p:spPr>
          <a:xfrm>
            <a:off x="10739886" y="224287"/>
            <a:ext cx="1199071" cy="500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450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11509120" y="6536376"/>
            <a:ext cx="545368" cy="1580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033E1BD6-8763-4040-AA6B-628050BD921A}" type="slidenum">
              <a:rPr lang="en-US" sz="1000" b="0" smtClean="0">
                <a:solidFill>
                  <a:schemeClr val="tx2"/>
                </a:solidFill>
                <a:latin typeface="Arial"/>
                <a:cs typeface="Arial"/>
              </a:rPr>
              <a:pPr algn="r"/>
              <a:t>‹#›</a:t>
            </a:fld>
            <a:endParaRPr lang="en-US" sz="1000" b="0" dirty="0">
              <a:solidFill>
                <a:schemeClr val="tx2"/>
              </a:solidFill>
              <a:latin typeface="Arial"/>
              <a:cs typeface="Arial"/>
            </a:endParaRP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6FBC810D-6A87-4120-944A-53F8B7A96B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88089" t="3270" r="2076" b="89435"/>
          <a:stretch/>
        </p:blipFill>
        <p:spPr>
          <a:xfrm>
            <a:off x="10739886" y="224287"/>
            <a:ext cx="1199071" cy="500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632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C69DE364-6BD0-4D14-B9EE-EC10BCCCB45F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3302" y="1561271"/>
            <a:ext cx="11260135" cy="507881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11509120" y="6536376"/>
            <a:ext cx="545368" cy="1580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033E1BD6-8763-4040-AA6B-628050BD921A}" type="slidenum">
              <a:rPr lang="en-US" sz="1000" b="0" smtClean="0">
                <a:solidFill>
                  <a:schemeClr val="tx2"/>
                </a:solidFill>
                <a:latin typeface="Arial"/>
                <a:cs typeface="Arial"/>
              </a:rPr>
              <a:pPr algn="r"/>
              <a:t>‹#›</a:t>
            </a:fld>
            <a:endParaRPr lang="en-US" sz="1000" b="0" dirty="0">
              <a:solidFill>
                <a:schemeClr val="tx2"/>
              </a:solidFill>
              <a:latin typeface="Arial"/>
              <a:cs typeface="Arial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3299" y="504676"/>
            <a:ext cx="10058400" cy="7651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56704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23" r:id="rId2"/>
    <p:sldLayoutId id="2147483663" r:id="rId3"/>
    <p:sldLayoutId id="2147483662" r:id="rId4"/>
    <p:sldLayoutId id="2147483664" r:id="rId5"/>
    <p:sldLayoutId id="2147483665" r:id="rId6"/>
    <p:sldLayoutId id="2147483666" r:id="rId7"/>
    <p:sldLayoutId id="2147483668" r:id="rId8"/>
    <p:sldLayoutId id="2147483690" r:id="rId9"/>
    <p:sldLayoutId id="2147483669" r:id="rId10"/>
    <p:sldLayoutId id="2147483724" r:id="rId11"/>
    <p:sldLayoutId id="2147483725" r:id="rId12"/>
    <p:sldLayoutId id="2147483726" r:id="rId13"/>
  </p:sldLayoutIdLst>
  <p:txStyles>
    <p:titleStyle>
      <a:lvl1pPr algn="l" defTabSz="457200" rtl="0" eaLnBrk="1" latinLnBrk="0" hangingPunct="1">
        <a:spcBef>
          <a:spcPct val="0"/>
        </a:spcBef>
        <a:buNone/>
        <a:defRPr sz="3200" b="1" kern="1200">
          <a:solidFill>
            <a:schemeClr val="tx2"/>
          </a:solidFill>
          <a:latin typeface="+mn-lt"/>
          <a:ea typeface="+mj-ea"/>
          <a:cs typeface="Arial" panose="020B0604020202020204" pitchFamily="34" charset="0"/>
        </a:defRPr>
      </a:lvl1pPr>
    </p:titleStyle>
    <p:bodyStyle>
      <a:lvl1pPr marL="342900" indent="-342900" algn="l" defTabSz="457200" rtl="0" eaLnBrk="1" latinLnBrk="0" hangingPunct="1">
        <a:spcBef>
          <a:spcPts val="0"/>
        </a:spcBef>
        <a:spcAft>
          <a:spcPts val="600"/>
        </a:spcAft>
        <a:buClr>
          <a:schemeClr val="accent2"/>
        </a:buClr>
        <a:buFont typeface="Arial"/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Arial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600"/>
        </a:spcAft>
        <a:buClr>
          <a:schemeClr val="accent2"/>
        </a:buClr>
        <a:buFont typeface="Arial"/>
        <a:buChar char="–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Arial"/>
        </a:defRPr>
      </a:lvl2pPr>
      <a:lvl3pPr marL="1143000" indent="-228600" algn="l" defTabSz="457200" rtl="0" eaLnBrk="1" latinLnBrk="0" hangingPunct="1">
        <a:spcBef>
          <a:spcPts val="0"/>
        </a:spcBef>
        <a:spcAft>
          <a:spcPts val="600"/>
        </a:spcAft>
        <a:buClr>
          <a:schemeClr val="accent2"/>
        </a:buClr>
        <a:buFont typeface="Arial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Arial"/>
        </a:defRPr>
      </a:lvl3pPr>
      <a:lvl4pPr marL="1600200" indent="-228600" algn="l" defTabSz="457200" rtl="0" eaLnBrk="1" latinLnBrk="0" hangingPunct="1">
        <a:spcBef>
          <a:spcPts val="0"/>
        </a:spcBef>
        <a:spcAft>
          <a:spcPts val="600"/>
        </a:spcAft>
        <a:buClr>
          <a:schemeClr val="accent2"/>
        </a:buClr>
        <a:buFont typeface="Arial"/>
        <a:buChar char="–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Arial"/>
        </a:defRPr>
      </a:lvl4pPr>
      <a:lvl5pPr marL="2057400" indent="-228600" algn="l" defTabSz="457200" rtl="0" eaLnBrk="1" latinLnBrk="0" hangingPunct="1">
        <a:spcBef>
          <a:spcPts val="0"/>
        </a:spcBef>
        <a:spcAft>
          <a:spcPts val="600"/>
        </a:spcAft>
        <a:buClr>
          <a:schemeClr val="accent2"/>
        </a:buClr>
        <a:buFont typeface="Arial"/>
        <a:buChar char="»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qualityapex.com/" TargetMode="Externa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2.xml"/><Relationship Id="rId4" Type="http://schemas.openxmlformats.org/officeDocument/2006/relationships/hyperlink" Target="http://www.benchmine.com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public.onlyboth.com/app/nursinghomes/search/id/175181" TargetMode="Externa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2.xml"/><Relationship Id="rId4" Type="http://schemas.openxmlformats.org/officeDocument/2006/relationships/image" Target="../media/image16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data.leadingageny.org/index.cfm/r/?u=B82A63B7-BF29-4361-B61D-432E1E793D0E&amp;w=p" TargetMode="Externa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.xml"/><Relationship Id="rId5" Type="http://schemas.openxmlformats.org/officeDocument/2006/relationships/hyperlink" Target="http://www.medicare.gov/nursinghomecompare/search.html" TargetMode="External"/><Relationship Id="rId4" Type="http://schemas.openxmlformats.org/officeDocument/2006/relationships/hyperlink" Target="https://data.leadingageny.org/r/?traction=r:nf.o&amp;u=19462b29-7644-4947-8f7b-c6f11931f85d&amp;w=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Your Performance Data to Maximize Revenue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Reginald M. Hislop III</a:t>
            </a:r>
            <a:endParaRPr lang="en-US" dirty="0"/>
          </a:p>
          <a:p>
            <a:r>
              <a:rPr lang="en-US" i="1" dirty="0"/>
              <a:t>Managing Partner</a:t>
            </a:r>
          </a:p>
          <a:p>
            <a:r>
              <a:rPr lang="en-US" dirty="0"/>
              <a:t>H2 Healthcare, LLC</a:t>
            </a:r>
          </a:p>
          <a:p>
            <a:r>
              <a:rPr lang="en-US" dirty="0"/>
              <a:t>Galena, IL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i="1" dirty="0"/>
          </a:p>
          <a:p>
            <a:endParaRPr lang="en-US" dirty="0"/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986300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7C5E6E-4F50-4C59-8B32-E73A235A9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PEPPER Graph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23B8F8A-4F03-4FFD-AEF0-A2718A3A77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14400" y="1569308"/>
            <a:ext cx="10058400" cy="478401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04136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3CA924-6D13-4113-BD54-4CD289F77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Benchmarking and Data Aggregation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3C5236-F4AA-4688-8DD0-D3EA7AA11C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 aggregation and improved analysis – </a:t>
            </a:r>
            <a:r>
              <a:rPr lang="en-US" i="1" dirty="0">
                <a:hlinkClick r:id="rId3"/>
              </a:rPr>
              <a:t>www.qualityapex.com</a:t>
            </a:r>
            <a:endParaRPr lang="en-US" i="1" dirty="0"/>
          </a:p>
          <a:p>
            <a:r>
              <a:rPr lang="en-US" dirty="0"/>
              <a:t>Benchmarking engine – </a:t>
            </a:r>
            <a:r>
              <a:rPr lang="en-US" i="1" dirty="0">
                <a:hlinkClick r:id="rId4"/>
              </a:rPr>
              <a:t>www.benchmine.com</a:t>
            </a:r>
            <a:endParaRPr lang="en-US" i="1" dirty="0"/>
          </a:p>
          <a:p>
            <a:r>
              <a:rPr lang="en-US" dirty="0"/>
              <a:t>Benefits? Both give providers the ability to see more current results and to interpret their data. Benchmarking provides insight into competitive areas – how do we improve in comparison to our peers? Where do we lag and where do we shine?</a:t>
            </a:r>
          </a:p>
          <a:p>
            <a:pPr marL="0" indent="0">
              <a:buNone/>
            </a:pP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696847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5F6FF-B7BD-49D3-A6C2-C2F7EA28E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Insight From </a:t>
            </a:r>
            <a:r>
              <a:rPr lang="en-US" dirty="0" err="1"/>
              <a:t>BenchMine</a:t>
            </a:r>
            <a:r>
              <a:rPr lang="en-US" dirty="0"/>
              <a:t>/</a:t>
            </a:r>
            <a:r>
              <a:rPr lang="en-US" dirty="0" err="1"/>
              <a:t>OnlyBoth.Com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F37129-0D74-44B9-9DF3-CC10B60920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u="sng" dirty="0">
                <a:hlinkClick r:id="rId3"/>
              </a:rPr>
              <a:t>Larksfield Place in Wichita, KS</a:t>
            </a:r>
            <a:r>
              <a:rPr lang="en-US" i="1" dirty="0"/>
              <a:t> is the only one of 337 nursing homes in Kansas that has a 5-star rating in each of overall, health inspection, quality measures, long-stay quality measures, short-stay quality measures, staffing, and registered-nurse staffing (these 7 are all there are). Nationwide there are 69 such nursing homes.</a:t>
            </a:r>
            <a:endParaRPr lang="en-US" dirty="0"/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548558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2FC16B-CDFE-40A1-BCCE-8F606B081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Take a Peek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8C9380-601D-47C3-85C2-83D07918F9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Who would like to take an adventure into their facility’s performance?</a:t>
            </a:r>
          </a:p>
          <a:p>
            <a:r>
              <a:rPr lang="en-US" dirty="0"/>
              <a:t>We will explore together:</a:t>
            </a:r>
          </a:p>
          <a:p>
            <a:pPr lvl="1"/>
            <a:r>
              <a:rPr lang="en-US" dirty="0"/>
              <a:t>Stars</a:t>
            </a:r>
          </a:p>
          <a:p>
            <a:pPr lvl="1"/>
            <a:r>
              <a:rPr lang="en-US" dirty="0"/>
              <a:t>Rankings</a:t>
            </a:r>
          </a:p>
          <a:p>
            <a:pPr lvl="1"/>
            <a:r>
              <a:rPr lang="en-US" dirty="0"/>
              <a:t>Opportunities for improvement</a:t>
            </a:r>
          </a:p>
          <a:p>
            <a:pPr lvl="1"/>
            <a:r>
              <a:rPr lang="en-US" dirty="0"/>
              <a:t>Successes!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305417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DEED1-6890-4D39-A52C-556DC6A81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Tracking Your Own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264826-962A-4659-84F6-2B0852FB98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932" y="1532238"/>
            <a:ext cx="11260135" cy="5146994"/>
          </a:xfrm>
        </p:spPr>
        <p:txBody>
          <a:bodyPr/>
          <a:lstStyle/>
          <a:p>
            <a:r>
              <a:rPr lang="en-US" dirty="0"/>
              <a:t>QAPI dashboard – your key metrics are here</a:t>
            </a:r>
          </a:p>
          <a:p>
            <a:r>
              <a:rPr lang="en-US" dirty="0"/>
              <a:t>QAPI plans – improvement projects targeted at specific issues/areas of concern</a:t>
            </a:r>
          </a:p>
          <a:p>
            <a:r>
              <a:rPr lang="en-US" dirty="0"/>
              <a:t>CASPER – flags in certain areas?</a:t>
            </a:r>
          </a:p>
          <a:p>
            <a:r>
              <a:rPr lang="en-US" dirty="0"/>
              <a:t>Five-Star Quality Measures – Part of your QAPI programs</a:t>
            </a:r>
          </a:p>
          <a:p>
            <a:r>
              <a:rPr lang="en-US" dirty="0"/>
              <a:t>Tangible measures: length of stay, disease states, drug utilization (e.g., opioids, antibiotics, PRNs, psychoactive meds), hospitalizations and care transitions (e.g., ER) 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057206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968E5-57AB-478F-895B-9FCF639E9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5127031" cy="1676603"/>
          </a:xfrm>
        </p:spPr>
        <p:txBody>
          <a:bodyPr>
            <a:normAutofit/>
          </a:bodyPr>
          <a:lstStyle/>
          <a:p>
            <a:r>
              <a:rPr lang="en-US" dirty="0"/>
              <a:t>Where Is Your Revenue in the Data?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6A0F62-C20D-418A-91BA-1ABF287062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438400"/>
            <a:ext cx="5127029" cy="378541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200" dirty="0"/>
              <a:t>Readmission rates? VBP = Incentive or Penalty</a:t>
            </a:r>
          </a:p>
          <a:p>
            <a:pPr>
              <a:lnSpc>
                <a:spcPct val="90000"/>
              </a:lnSpc>
            </a:pPr>
            <a:r>
              <a:rPr lang="en-US" sz="2200" dirty="0"/>
              <a:t>QRP? At the reporting threshold? Not = Penalty</a:t>
            </a:r>
          </a:p>
          <a:p>
            <a:pPr>
              <a:lnSpc>
                <a:spcPct val="90000"/>
              </a:lnSpc>
            </a:pPr>
            <a:r>
              <a:rPr lang="en-US" sz="2200" dirty="0"/>
              <a:t>VBP + QRP = 4% Medicare reimbursement penalty (opportunity)</a:t>
            </a:r>
          </a:p>
          <a:p>
            <a:pPr>
              <a:lnSpc>
                <a:spcPct val="90000"/>
              </a:lnSpc>
            </a:pPr>
            <a:r>
              <a:rPr lang="en-US" sz="2200" dirty="0"/>
              <a:t>PDPM? ALOS? Comorbidities? Part A case-mix? ER transfers? RUG distribution? Therapy minutes?  Medicare spend per case?</a:t>
            </a:r>
          </a:p>
          <a:p>
            <a:pPr>
              <a:lnSpc>
                <a:spcPct val="90000"/>
              </a:lnSpc>
            </a:pPr>
            <a:endParaRPr lang="en-US" sz="2200" dirty="0"/>
          </a:p>
        </p:txBody>
      </p:sp>
      <p:pic>
        <p:nvPicPr>
          <p:cNvPr id="6" name="Picture 5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FFC34A71-0D04-4F65-8029-95F8FBF050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3052" y="968900"/>
            <a:ext cx="5413938" cy="541393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010211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14969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F2082-16B7-4996-A86E-800E0C055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Polling Question #1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AEF38F1-B5F9-4943-9940-38FB59E1D7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Did you forecast your PDPM revenue expectations compared against your RUG revenues?</a:t>
            </a:r>
          </a:p>
          <a:p>
            <a:pPr marL="0" lvl="1" indent="0">
              <a:buNone/>
            </a:pPr>
            <a:r>
              <a:rPr lang="en-US" dirty="0"/>
              <a:t>_____ Yes</a:t>
            </a:r>
          </a:p>
          <a:p>
            <a:pPr marL="0" lvl="1" indent="0">
              <a:buNone/>
            </a:pPr>
            <a:r>
              <a:rPr lang="en-US" dirty="0"/>
              <a:t>_____ No</a:t>
            </a:r>
          </a:p>
          <a:p>
            <a:pPr marL="0" lvl="1" indent="0">
              <a:buNone/>
            </a:pP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942181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5F1B5-D839-4578-9151-97437F41FD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Polling Question #2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F771EB-7522-4945-9D86-C4201D8361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>
              <a:buNone/>
            </a:pPr>
            <a:r>
              <a:rPr lang="en-US" sz="2800" b="1" dirty="0"/>
              <a:t>If you answered yes, what was the result of the forecast?</a:t>
            </a:r>
          </a:p>
          <a:p>
            <a:pPr marL="0" lvl="1" indent="0">
              <a:buNone/>
            </a:pPr>
            <a:endParaRPr lang="en-US" sz="2800" b="1" dirty="0"/>
          </a:p>
          <a:p>
            <a:pPr marL="0" lvl="1" indent="0">
              <a:buNone/>
            </a:pPr>
            <a:r>
              <a:rPr lang="en-US" dirty="0"/>
              <a:t>_____ Make more under PDPM</a:t>
            </a:r>
          </a:p>
          <a:p>
            <a:pPr marL="0" lvl="1" indent="0">
              <a:buNone/>
            </a:pPr>
            <a:r>
              <a:rPr lang="en-US" dirty="0"/>
              <a:t>_____ Make less under PDPM</a:t>
            </a:r>
          </a:p>
          <a:p>
            <a:pPr marL="0" lvl="1" indent="0">
              <a:buNone/>
            </a:pPr>
            <a:r>
              <a:rPr lang="en-US" dirty="0"/>
              <a:t>_____ Break-even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9674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6DA666-129C-431F-A324-D40568607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Opportunities to Improve?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AF08C6-AF27-44B9-8756-EED621644F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 your performance optimized?  </a:t>
            </a:r>
          </a:p>
          <a:p>
            <a:pPr lvl="1"/>
            <a:r>
              <a:rPr lang="en-US" dirty="0"/>
              <a:t>Readmissions</a:t>
            </a:r>
          </a:p>
          <a:p>
            <a:pPr lvl="1"/>
            <a:r>
              <a:rPr lang="en-US" dirty="0"/>
              <a:t>Cost per beneficiary</a:t>
            </a:r>
          </a:p>
          <a:p>
            <a:pPr lvl="1"/>
            <a:r>
              <a:rPr lang="en-US" dirty="0"/>
              <a:t>Quality measures</a:t>
            </a:r>
          </a:p>
          <a:p>
            <a:pPr lvl="1"/>
            <a:r>
              <a:rPr lang="en-US" dirty="0"/>
              <a:t>Discharge efficiency</a:t>
            </a:r>
          </a:p>
          <a:p>
            <a:pPr lvl="1"/>
            <a:r>
              <a:rPr lang="en-US" dirty="0"/>
              <a:t>Patient satisfaction</a:t>
            </a:r>
          </a:p>
          <a:p>
            <a:pPr lvl="1"/>
            <a:r>
              <a:rPr lang="en-US" dirty="0"/>
              <a:t>Survey/compliance performance</a:t>
            </a:r>
          </a:p>
        </p:txBody>
      </p:sp>
      <p:pic>
        <p:nvPicPr>
          <p:cNvPr id="6" name="Picture 5" descr="A picture containing text, young&#10;&#10;Description automatically generated">
            <a:extLst>
              <a:ext uri="{FF2B5EF4-FFF2-40B4-BE49-F238E27FC236}">
                <a16:creationId xmlns:a16="http://schemas.microsoft.com/office/drawing/2014/main" id="{11457565-436C-48EF-A690-16533915EC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0613" y="1439325"/>
            <a:ext cx="5809534" cy="386334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334427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Learning Objectives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 the completion of this educational activity, the learner will be able to:</a:t>
            </a:r>
          </a:p>
          <a:p>
            <a:pPr lvl="1"/>
            <a:r>
              <a:rPr lang="en-US" dirty="0"/>
              <a:t>Identify how current pay-for-performance programs, private and public, impact reimbursement (VBP, QRP, bundled payments, Med Advantage plans)</a:t>
            </a:r>
          </a:p>
          <a:p>
            <a:pPr lvl="1"/>
            <a:r>
              <a:rPr lang="en-US" dirty="0"/>
              <a:t>Describe how compliance and quality data and performance can be managed to improve revenue opportunity</a:t>
            </a:r>
          </a:p>
          <a:p>
            <a:pPr lvl="1"/>
            <a:r>
              <a:rPr lang="en-US" dirty="0"/>
              <a:t>Understand strategies to improve performance from a reported/measured quality perspective that enhances operations and in return, net revenue</a:t>
            </a:r>
          </a:p>
          <a:p>
            <a:pPr lvl="1"/>
            <a:r>
              <a:rPr lang="en-US" dirty="0"/>
              <a:t>Identify internal operational changes needed </a:t>
            </a:r>
            <a:r>
              <a:rPr lang="en-US" i="1" dirty="0"/>
              <a:t>now</a:t>
            </a:r>
            <a:r>
              <a:rPr lang="en-US" dirty="0"/>
              <a:t> to build organizational competence and increase revenue (gross and net) realization opportunities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253789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08FAD-4ED2-4FEC-B83B-2D59B21EF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Show Me the Money!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47CD84-5036-412F-9BBC-1458D5B24C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PDPM and coding plus NTAs … capability is critical today</a:t>
            </a:r>
          </a:p>
          <a:p>
            <a:r>
              <a:rPr lang="en-US" dirty="0"/>
              <a:t>Length of stay management and care coordination</a:t>
            </a:r>
          </a:p>
          <a:p>
            <a:r>
              <a:rPr lang="en-US" dirty="0"/>
              <a:t>Staff to your case mix!</a:t>
            </a:r>
          </a:p>
          <a:p>
            <a:r>
              <a:rPr lang="en-US" dirty="0"/>
              <a:t>Quality matters – performance on falls, wounds/skin, drug use, UTIs, infections, etc.</a:t>
            </a:r>
          </a:p>
          <a:p>
            <a:r>
              <a:rPr lang="en-US" dirty="0"/>
              <a:t>Benchmarking – know your competition and whether you are better </a:t>
            </a:r>
          </a:p>
          <a:p>
            <a:r>
              <a:rPr lang="en-US" dirty="0"/>
              <a:t>Who has your referrals, and can you get them to give you more?</a:t>
            </a:r>
          </a:p>
          <a:p>
            <a:r>
              <a:rPr lang="en-US" dirty="0"/>
              <a:t>What does the market want?</a:t>
            </a:r>
          </a:p>
          <a:p>
            <a:r>
              <a:rPr lang="en-US" dirty="0"/>
              <a:t>Shop ‘til you drop!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199964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15466E-2D50-42C7-A1DA-6C05E674F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It’s Not Just What You Make, It’s What You Keep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998D68-E56D-4803-A238-638A52ACE7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Basic: Revenue – Expense = Margin</a:t>
            </a:r>
          </a:p>
          <a:p>
            <a:r>
              <a:rPr lang="en-US" dirty="0"/>
              <a:t>Basic: Variable expenses better than fixed</a:t>
            </a:r>
          </a:p>
          <a:p>
            <a:r>
              <a:rPr lang="en-US" dirty="0"/>
              <a:t>Risk/return</a:t>
            </a:r>
          </a:p>
          <a:p>
            <a:pPr lvl="1"/>
            <a:r>
              <a:rPr lang="en-US" dirty="0"/>
              <a:t>Fines</a:t>
            </a:r>
          </a:p>
          <a:p>
            <a:pPr lvl="1"/>
            <a:r>
              <a:rPr lang="en-US" dirty="0"/>
              <a:t>Legal/litigation</a:t>
            </a:r>
          </a:p>
          <a:p>
            <a:pPr lvl="1"/>
            <a:r>
              <a:rPr lang="en-US" dirty="0"/>
              <a:t>Billing irregularities and probes</a:t>
            </a:r>
          </a:p>
          <a:p>
            <a:pPr lvl="1"/>
            <a:r>
              <a:rPr lang="en-US" dirty="0"/>
              <a:t>Insurance premiums</a:t>
            </a:r>
          </a:p>
          <a:p>
            <a:pPr lvl="1"/>
            <a:r>
              <a:rPr lang="en-US" dirty="0"/>
              <a:t>Cost of capital</a:t>
            </a:r>
          </a:p>
          <a:p>
            <a:pPr lvl="1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87953E-1DF4-473A-A576-90CBB70B724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1" b="3487"/>
          <a:stretch/>
        </p:blipFill>
        <p:spPr>
          <a:xfrm>
            <a:off x="6338316" y="1904281"/>
            <a:ext cx="5074070" cy="427268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989344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9FE2D-A4D3-48BE-86AD-0D1AAFDE4C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Miner, Grinder, or Finder?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B1BB50-A978-47AC-9FF5-D7CF24B22F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the market, finding the money is like prospecting</a:t>
            </a:r>
          </a:p>
          <a:p>
            <a:r>
              <a:rPr lang="en-US" dirty="0"/>
              <a:t>Your likely sources are:</a:t>
            </a:r>
          </a:p>
          <a:p>
            <a:pPr lvl="1"/>
            <a:r>
              <a:rPr lang="en-US" dirty="0"/>
              <a:t>Referral hospitals, narrowing networks</a:t>
            </a:r>
          </a:p>
          <a:p>
            <a:pPr lvl="1"/>
            <a:r>
              <a:rPr lang="en-US" dirty="0"/>
              <a:t>Bundled payment programs</a:t>
            </a:r>
          </a:p>
          <a:p>
            <a:pPr lvl="1"/>
            <a:r>
              <a:rPr lang="en-US" dirty="0"/>
              <a:t>Med Advantage plans (all kinds)</a:t>
            </a:r>
          </a:p>
          <a:p>
            <a:pPr lvl="1"/>
            <a:r>
              <a:rPr lang="en-US" dirty="0"/>
              <a:t>Commercial insurers</a:t>
            </a:r>
          </a:p>
          <a:p>
            <a:pPr lvl="1"/>
            <a:r>
              <a:rPr lang="en-US" dirty="0"/>
              <a:t>ACOs</a:t>
            </a:r>
          </a:p>
          <a:p>
            <a:pPr lvl="1"/>
            <a:r>
              <a:rPr lang="en-US" dirty="0"/>
              <a:t>Partnerships</a:t>
            </a:r>
          </a:p>
          <a:p>
            <a:pPr lvl="1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AF9AD0-37AF-4C8B-A95A-17F75226B4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484" b="3"/>
          <a:stretch/>
        </p:blipFill>
        <p:spPr>
          <a:xfrm>
            <a:off x="7965712" y="640081"/>
            <a:ext cx="3995928" cy="5577837"/>
          </a:xfrm>
          <a:prstGeom prst="rect">
            <a:avLst/>
          </a:prstGeom>
          <a:effec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035711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8555F-89A2-4326-ABF2-7BC71D8D0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Putting the Puzzle Together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3B7C5E-60C9-4FBA-B1C7-74A90D4C04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302" y="1555335"/>
            <a:ext cx="5397405" cy="497561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Quality = Revenue</a:t>
            </a:r>
          </a:p>
          <a:p>
            <a:pPr lvl="1"/>
            <a:r>
              <a:rPr lang="en-US" dirty="0"/>
              <a:t>Risk</a:t>
            </a:r>
          </a:p>
          <a:p>
            <a:pPr lvl="1"/>
            <a:r>
              <a:rPr lang="en-US" dirty="0"/>
              <a:t>Opportunity</a:t>
            </a:r>
          </a:p>
          <a:p>
            <a:r>
              <a:rPr lang="en-US" dirty="0"/>
              <a:t>Incentives matter, but so do penalties</a:t>
            </a:r>
          </a:p>
          <a:p>
            <a:r>
              <a:rPr lang="en-US" dirty="0"/>
              <a:t>The market rewards quality</a:t>
            </a:r>
          </a:p>
          <a:p>
            <a:pPr lvl="1"/>
            <a:r>
              <a:rPr lang="en-US" dirty="0"/>
              <a:t>Networks</a:t>
            </a:r>
          </a:p>
          <a:p>
            <a:pPr lvl="1"/>
            <a:r>
              <a:rPr lang="en-US" dirty="0"/>
              <a:t>Referrals </a:t>
            </a:r>
          </a:p>
          <a:p>
            <a:pPr lvl="1"/>
            <a:r>
              <a:rPr lang="en-US" dirty="0"/>
              <a:t>Partnerships</a:t>
            </a:r>
          </a:p>
          <a:p>
            <a:r>
              <a:rPr lang="en-US" dirty="0"/>
              <a:t>Things to consider: Staffing, insurance, capital, others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62B35B-7A57-470D-8A76-B99DF37DE3C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61" r="-3" b="-3"/>
          <a:stretch/>
        </p:blipFill>
        <p:spPr>
          <a:xfrm>
            <a:off x="6096000" y="814253"/>
            <a:ext cx="5461724" cy="5577837"/>
          </a:xfrm>
          <a:prstGeom prst="rect">
            <a:avLst/>
          </a:prstGeom>
          <a:effectLst/>
        </p:spPr>
      </p:pic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40CB596B-12AD-4591-9D98-1079BE2715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98" y="1007384"/>
            <a:ext cx="5216435" cy="521643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093862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849A7-9BC2-43BC-8183-3061FD9378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More Thing Before I Go 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B97471-3D3C-47BB-83F2-25F520DA2F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303" y="1555335"/>
            <a:ext cx="4972138" cy="497561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Making money for SNFs is about quality …</a:t>
            </a:r>
          </a:p>
          <a:p>
            <a:pPr lvl="1"/>
            <a:r>
              <a:rPr lang="en-US" dirty="0"/>
              <a:t>Better patient mix</a:t>
            </a:r>
          </a:p>
          <a:p>
            <a:pPr lvl="1"/>
            <a:r>
              <a:rPr lang="en-US" dirty="0"/>
              <a:t>Less billing risk</a:t>
            </a:r>
          </a:p>
          <a:p>
            <a:pPr lvl="1"/>
            <a:r>
              <a:rPr lang="en-US" dirty="0"/>
              <a:t>Referral preferences</a:t>
            </a:r>
          </a:p>
          <a:p>
            <a:pPr lvl="1"/>
            <a:r>
              <a:rPr lang="en-US" dirty="0"/>
              <a:t>Opportunities</a:t>
            </a:r>
          </a:p>
          <a:p>
            <a:pPr lvl="1"/>
            <a:endParaRPr lang="en-US" dirty="0"/>
          </a:p>
          <a:p>
            <a:r>
              <a:rPr lang="en-US" dirty="0"/>
              <a:t>Stupid Money is the opposite of quality …</a:t>
            </a:r>
          </a:p>
          <a:p>
            <a:pPr lvl="1"/>
            <a:r>
              <a:rPr lang="en-US" dirty="0"/>
              <a:t>Fines</a:t>
            </a:r>
          </a:p>
          <a:p>
            <a:pPr lvl="1"/>
            <a:r>
              <a:rPr lang="en-US" dirty="0"/>
              <a:t>VBP, QRP penalties</a:t>
            </a:r>
          </a:p>
          <a:p>
            <a:pPr lvl="1"/>
            <a:r>
              <a:rPr lang="en-US" dirty="0"/>
              <a:t>Referral reductions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BD8C23-22EE-4190-BCF3-723D3C4065E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" b="1652"/>
          <a:stretch/>
        </p:blipFill>
        <p:spPr>
          <a:xfrm>
            <a:off x="6681794" y="963827"/>
            <a:ext cx="5127029" cy="5259992"/>
          </a:xfrm>
          <a:prstGeom prst="rect">
            <a:avLst/>
          </a:prstGeom>
          <a:effec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366210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439" y="4680734"/>
            <a:ext cx="8990176" cy="1025497"/>
          </a:xfrm>
        </p:spPr>
        <p:txBody>
          <a:bodyPr>
            <a:normAutofit fontScale="90000"/>
          </a:bodyPr>
          <a:lstStyle/>
          <a:p>
            <a:r>
              <a:rPr lang="en-US" dirty="0"/>
              <a:t>Thank you. Questions?</a:t>
            </a:r>
            <a:br>
              <a:rPr lang="en-US" dirty="0"/>
            </a:br>
            <a:br>
              <a:rPr lang="en-US" dirty="0"/>
            </a:br>
            <a:r>
              <a:rPr lang="en-US" sz="2200" b="0" i="1" dirty="0"/>
              <a:t>rhislop@h2healthllc.com</a:t>
            </a:r>
            <a:br>
              <a:rPr lang="en-US" sz="2200" b="0" i="1" dirty="0"/>
            </a:br>
            <a:br>
              <a:rPr lang="en-US" sz="2200" b="0" i="1" dirty="0"/>
            </a:br>
            <a:br>
              <a:rPr lang="en-US" sz="2200" b="0" i="1" dirty="0"/>
            </a:br>
            <a:br>
              <a:rPr lang="en-US" sz="2200" b="0" i="1" dirty="0"/>
            </a:br>
            <a:r>
              <a:rPr lang="en-US" sz="2200" i="1" dirty="0"/>
              <a:t>For additional resources, articles, tips, etc., go to rhislop3.com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600" dirty="0"/>
              <a:t>In order to receive your continuing education certificate(s) for this program, you must complete the online evaluation. The link can be found in the continuing education section of the program guide.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13680993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Numbers, Numbers, Numbers … Which Matter and Why?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3302" y="1555335"/>
            <a:ext cx="6552979" cy="4975616"/>
          </a:xfrm>
        </p:spPr>
        <p:txBody>
          <a:bodyPr/>
          <a:lstStyle/>
          <a:p>
            <a:r>
              <a:rPr lang="en-US" dirty="0"/>
              <a:t>Alphabet soup – VBP, QRP, PDPM, QAPI, CMIs, ICD-10 … did I miss anything?</a:t>
            </a:r>
          </a:p>
          <a:p>
            <a:r>
              <a:rPr lang="en-US" dirty="0"/>
              <a:t>“It’s all Greek to me … or is it?” – maybe we should be thinking, “It’s all </a:t>
            </a:r>
            <a:r>
              <a:rPr lang="en-US" b="1" i="1" dirty="0"/>
              <a:t>‘GREEN’ </a:t>
            </a:r>
            <a:r>
              <a:rPr lang="en-US" dirty="0"/>
              <a:t>to me!”</a:t>
            </a:r>
          </a:p>
          <a:p>
            <a:r>
              <a:rPr lang="en-US" dirty="0"/>
              <a:t>Seeing the forest for the trees – the reality is, Medicare wants some of its $$$ back!</a:t>
            </a:r>
          </a:p>
          <a:p>
            <a:pPr marL="914400" lvl="2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80CC36-459A-41EF-882B-B37689CAD5C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5054"/>
          <a:stretch/>
        </p:blipFill>
        <p:spPr>
          <a:xfrm>
            <a:off x="8128756" y="2277991"/>
            <a:ext cx="2926098" cy="292102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190739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Numbers, Numbers 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3299" y="1359242"/>
            <a:ext cx="6206993" cy="4557565"/>
          </a:xfrm>
        </p:spPr>
        <p:txBody>
          <a:bodyPr>
            <a:normAutofit/>
          </a:bodyPr>
          <a:lstStyle/>
          <a:p>
            <a:r>
              <a:rPr lang="en-US" dirty="0"/>
              <a:t>73% of all SNFs are experiencing readmission penalties under VBP (reduction in Medicare payments). </a:t>
            </a:r>
          </a:p>
          <a:p>
            <a:r>
              <a:rPr lang="en-US" dirty="0"/>
              <a:t>QRP penalties forthcoming in October for FY 2020 (2%) – </a:t>
            </a:r>
            <a:r>
              <a:rPr lang="en-US" i="1" dirty="0"/>
              <a:t>“SNFs, do you know where your Medicare dollars are going?”</a:t>
            </a:r>
          </a:p>
          <a:p>
            <a:r>
              <a:rPr lang="en-US" b="1" dirty="0"/>
              <a:t>It’s in the stars! </a:t>
            </a:r>
            <a:r>
              <a:rPr lang="en-US" dirty="0"/>
              <a:t>– Have yours been falling (especially your staffing stars)?</a:t>
            </a:r>
          </a:p>
        </p:txBody>
      </p:sp>
      <p:pic>
        <p:nvPicPr>
          <p:cNvPr id="4" name="Picture 3" descr="A picture containing airplane&#10;&#10;Description automatically generated">
            <a:extLst>
              <a:ext uri="{FF2B5EF4-FFF2-40B4-BE49-F238E27FC236}">
                <a16:creationId xmlns:a16="http://schemas.microsoft.com/office/drawing/2014/main" id="{6610F991-009F-45CB-8179-D879665DD7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7825377" y="993799"/>
            <a:ext cx="2586525" cy="445423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228629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B2053-5E5F-4B57-AA27-FA9721FA2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Taking Stock and Making Sense of It All: Survey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855DD0-17A7-4071-93A5-E7FE37D3F8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new survey process is an enhanced version of QIS – the Quality Information Survey.</a:t>
            </a:r>
          </a:p>
          <a:p>
            <a:r>
              <a:rPr lang="en-US" dirty="0"/>
              <a:t>Surveyors begin by looking at quality indicators and demographic data.</a:t>
            </a:r>
          </a:p>
          <a:p>
            <a:r>
              <a:rPr lang="en-US" dirty="0"/>
              <a:t>Your data reviewed in the Survey Office frames to a large extent how surveyors approach issues, their focus, their initial tasks—and, because surveyors are human (DNA tests prove it), their frame of reference/mindset.</a:t>
            </a:r>
          </a:p>
          <a:p>
            <a:r>
              <a:rPr lang="en-US" dirty="0"/>
              <a:t>Your facility assessment should be principally a playbook review for survey. You have analyzed your data, addressed your resident needs,  assessed staff competencies, AND built QAPI projects to address your weak areas.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206704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996BBC-B50D-4FD3-BDEC-1874791E8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Taking Stock and Making Sense of It All: Marketing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21C701-AE74-455D-B8B6-3C3BFB87D5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Your data tells a story … good or bad. What does your facility data say to the marketplace?</a:t>
            </a:r>
          </a:p>
          <a:p>
            <a:r>
              <a:rPr lang="en-US" dirty="0"/>
              <a:t>Data separates facilities by performance. It leverages reputation and minimizes or makes less relevant facility issues such as location, age of physical plant, cosmetics, etc.</a:t>
            </a:r>
          </a:p>
          <a:p>
            <a:r>
              <a:rPr lang="en-US" dirty="0"/>
              <a:t>Data is important to other providers in the “food chain.” It is important to hospitals and to post-discharge providers such as home health agencies. Better performers have partners that want to do business with them.</a:t>
            </a:r>
          </a:p>
          <a:p>
            <a:r>
              <a:rPr lang="en-US" dirty="0"/>
              <a:t>Data creates opportunity: Narrow networks, ACOs, bundles, Med Advantage contracts.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663285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991B2-298D-458C-B375-CF8D1D8A6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Taking Stock and Making Sense of It All: Payment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714CA8-2C55-4B52-A468-891632F1AD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Medicare VBP and QRP offer incentive or penalty for poor performance. Your data tells you where you fall.</a:t>
            </a:r>
          </a:p>
          <a:p>
            <a:r>
              <a:rPr lang="en-US" dirty="0"/>
              <a:t>PDPM – what has your data told you so far about how PDPM will impact your facility?</a:t>
            </a:r>
          </a:p>
          <a:p>
            <a:r>
              <a:rPr lang="en-US" dirty="0"/>
              <a:t>Length of stay and efficiency – do you know how your length of stay by diagnosis and your cost per Medicare beneficiary compare in your market? These data points get you incentive opportunities in risk-sharing bundles.</a:t>
            </a:r>
          </a:p>
          <a:p>
            <a:r>
              <a:rPr lang="en-US" b="1" i="1" dirty="0"/>
              <a:t>It’s not what you make, it’s what you keep – </a:t>
            </a:r>
            <a:r>
              <a:rPr lang="en-US" dirty="0"/>
              <a:t>what do your numbers tell you about how efficient you are in your care delivery (including hidden costs that lie in care transitions)?</a:t>
            </a:r>
            <a:endParaRPr lang="en-US" b="1" i="1" dirty="0"/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15102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C96AE-2869-4B3F-842A-843ADA779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Taking Stock and Making Sense of It All:</a:t>
            </a:r>
            <a:br>
              <a:rPr lang="en-US" dirty="0"/>
            </a:br>
            <a:r>
              <a:rPr lang="en-US" dirty="0"/>
              <a:t>Risk Management and Other Stuff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7F7E082-E413-4DDF-81F2-88CC50CF4C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5021" y="1868411"/>
            <a:ext cx="11260135" cy="4484913"/>
          </a:xfrm>
        </p:spPr>
        <p:txBody>
          <a:bodyPr>
            <a:normAutofit/>
          </a:bodyPr>
          <a:lstStyle/>
          <a:p>
            <a:r>
              <a:rPr lang="en-US" sz="2400" dirty="0"/>
              <a:t>Your stars tell a story of risk … how good are you?</a:t>
            </a:r>
          </a:p>
          <a:p>
            <a:r>
              <a:rPr lang="en-US" sz="2400" dirty="0"/>
              <a:t>Risk today = $$$$$.</a:t>
            </a:r>
          </a:p>
          <a:p>
            <a:r>
              <a:rPr lang="en-US" sz="2400" dirty="0"/>
              <a:t>Survey history and quality data impact insurance premiums and, in some cases, insurability options.</a:t>
            </a:r>
          </a:p>
          <a:p>
            <a:r>
              <a:rPr lang="en-US" sz="2400" dirty="0"/>
              <a:t>Survey history and quality data impact lending/financing decisions – your performance is being underwritten. </a:t>
            </a:r>
          </a:p>
          <a:p>
            <a:r>
              <a:rPr lang="en-US" sz="2400" dirty="0"/>
              <a:t>Your survey history and quality data impact your appearance to plaintiffs’ attorneys.  Better performers – less litigation risk.</a:t>
            </a:r>
          </a:p>
          <a:p>
            <a:pPr marL="0" indent="0" algn="just">
              <a:buNone/>
            </a:pP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														            	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728656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2D448C-3C60-40AF-99FD-3C26A617C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CMS Five Star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4E2CBE-26D0-4314-A088-FD1C9F6C95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 CMS Nursing Home Compare – YOUR FACILITY REPORT – Example: </a:t>
            </a:r>
            <a:r>
              <a:rPr lang="en-US" i="1" dirty="0">
                <a:hlinkClick r:id="rId3"/>
              </a:rPr>
              <a:t>http://data.leadingageny.org/index.cfm/r/?u=B82A63B7-BF29-4361-B61D-432E1E793D0E&amp;w=p</a:t>
            </a:r>
            <a:endParaRPr lang="en-US" i="1" dirty="0"/>
          </a:p>
          <a:p>
            <a:r>
              <a:rPr lang="en-US" dirty="0"/>
              <a:t>Your trend report – Example: </a:t>
            </a:r>
            <a:r>
              <a:rPr lang="en-US" i="1" dirty="0">
                <a:hlinkClick r:id="rId4"/>
              </a:rPr>
              <a:t>https://data.leadingageny.org/r/?traction=r:nf.o&amp;u=19462b29-7644-4947-8f7b-c6f11931f85d&amp;w=p</a:t>
            </a:r>
            <a:endParaRPr lang="en-US" i="1" dirty="0"/>
          </a:p>
          <a:p>
            <a:r>
              <a:rPr lang="en-US" dirty="0"/>
              <a:t>Now, CMS Nursing Home Compare – where is your facility in your region rated? </a:t>
            </a:r>
            <a:r>
              <a:rPr lang="en-US" i="1" dirty="0">
                <a:hlinkClick r:id="rId5"/>
              </a:rPr>
              <a:t>www.medicare.gov/nursinghomecompare/search.html</a:t>
            </a:r>
            <a:endParaRPr lang="en-US" i="1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5997129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23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_Office Theme">
  <a:themeElements>
    <a:clrScheme name="Custom 72">
      <a:dk1>
        <a:srgbClr val="000000"/>
      </a:dk1>
      <a:lt1>
        <a:srgbClr val="FFFFFF"/>
      </a:lt1>
      <a:dk2>
        <a:srgbClr val="2A9BC5"/>
      </a:dk2>
      <a:lt2>
        <a:srgbClr val="636468"/>
      </a:lt2>
      <a:accent1>
        <a:srgbClr val="2A9BC5"/>
      </a:accent1>
      <a:accent2>
        <a:srgbClr val="80B139"/>
      </a:accent2>
      <a:accent3>
        <a:srgbClr val="636468"/>
      </a:accent3>
      <a:accent4>
        <a:srgbClr val="C72142"/>
      </a:accent4>
      <a:accent5>
        <a:srgbClr val="FFC000"/>
      </a:accent5>
      <a:accent6>
        <a:srgbClr val="711371"/>
      </a:accent6>
      <a:hlink>
        <a:srgbClr val="2A9BC5"/>
      </a:hlink>
      <a:folHlink>
        <a:srgbClr val="80B13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28088</TotalTime>
  <Words>1496</Words>
  <Application>Microsoft Office PowerPoint</Application>
  <PresentationFormat>Widescreen</PresentationFormat>
  <Paragraphs>142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Times New Roman</vt:lpstr>
      <vt:lpstr>1_Office Theme</vt:lpstr>
      <vt:lpstr>Using Your Performance Data to Maximize Revenue</vt:lpstr>
      <vt:lpstr>Learning Objectives</vt:lpstr>
      <vt:lpstr>Numbers, Numbers, Numbers … Which Matter and Why?</vt:lpstr>
      <vt:lpstr>Numbers, Numbers …</vt:lpstr>
      <vt:lpstr>Taking Stock and Making Sense of It All: Survey</vt:lpstr>
      <vt:lpstr>Taking Stock and Making Sense of It All: Marketing</vt:lpstr>
      <vt:lpstr>Taking Stock and Making Sense of It All: Payment</vt:lpstr>
      <vt:lpstr>Taking Stock and Making Sense of It All: Risk Management and Other Stuff</vt:lpstr>
      <vt:lpstr>CMS Five Star</vt:lpstr>
      <vt:lpstr>Sample PEPPER Graph</vt:lpstr>
      <vt:lpstr>Benchmarking and Data Aggregation</vt:lpstr>
      <vt:lpstr>An Insight From BenchMine/OnlyBoth.Com</vt:lpstr>
      <vt:lpstr>Let’s Take a Peek</vt:lpstr>
      <vt:lpstr>Tracking Your Own Data</vt:lpstr>
      <vt:lpstr>Where Is Your Revenue in the Data?</vt:lpstr>
      <vt:lpstr>PowerPoint Presentation</vt:lpstr>
      <vt:lpstr>Polling Question #1</vt:lpstr>
      <vt:lpstr>Polling Question #2</vt:lpstr>
      <vt:lpstr>Opportunities to Improve?</vt:lpstr>
      <vt:lpstr>Show Me the Money!</vt:lpstr>
      <vt:lpstr>It’s Not Just What You Make, It’s What You Keep</vt:lpstr>
      <vt:lpstr>Miner, Grinder, or Finder?</vt:lpstr>
      <vt:lpstr>Putting the Puzzle Together</vt:lpstr>
      <vt:lpstr>One More Thing Before I Go …</vt:lpstr>
      <vt:lpstr>Thank you. Questions?  rhislop@h2healthllc.com    For additional resources, articles, tips, etc., go to rhislop3.com</vt:lpstr>
    </vt:vector>
  </TitlesOfParts>
  <Company>HCPro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Mike Mirabello</dc:creator>
  <cp:lastModifiedBy>Reginald Hislop</cp:lastModifiedBy>
  <cp:revision>515</cp:revision>
  <cp:lastPrinted>2017-12-14T18:23:57Z</cp:lastPrinted>
  <dcterms:created xsi:type="dcterms:W3CDTF">2013-11-15T16:13:50Z</dcterms:created>
  <dcterms:modified xsi:type="dcterms:W3CDTF">2023-03-28T19:41:20Z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A627F6A3-C46D-4662-814F-3CA6DAD6017D</vt:lpwstr>
  </property>
  <property fmtid="{D5CDD505-2E9C-101B-9397-08002B2CF9AE}" pid="3" name="ArticulatePath">
    <vt:lpwstr>RIS19_day1-18_trk4-4-Hislop_prs JF</vt:lpwstr>
  </property>
</Properties>
</file>