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132" autoAdjust="0"/>
    <p:restoredTop sz="94660"/>
  </p:normalViewPr>
  <p:slideViewPr>
    <p:cSldViewPr snapToGrid="0">
      <p:cViewPr varScale="1">
        <p:scale>
          <a:sx n="51" d="100"/>
          <a:sy n="51" d="100"/>
        </p:scale>
        <p:origin x="816"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3/28/2023</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3/28/2023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3/28/2023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3/28/2023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3/28/2023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3/28/2023</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3/28/2023</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653352-9184-4F98-8C39-1201FB0AAB8C}"/>
              </a:ext>
            </a:extLst>
          </p:cNvPr>
          <p:cNvSpPr>
            <a:spLocks noGrp="1"/>
          </p:cNvSpPr>
          <p:nvPr>
            <p:ph type="ctrTitle"/>
          </p:nvPr>
        </p:nvSpPr>
        <p:spPr/>
        <p:txBody>
          <a:bodyPr/>
          <a:lstStyle/>
          <a:p>
            <a:r>
              <a:rPr lang="en-US" dirty="0"/>
              <a:t>Specializing your SNF</a:t>
            </a:r>
          </a:p>
        </p:txBody>
      </p:sp>
      <p:sp>
        <p:nvSpPr>
          <p:cNvPr id="3" name="Subtitle 2">
            <a:extLst>
              <a:ext uri="{FF2B5EF4-FFF2-40B4-BE49-F238E27FC236}">
                <a16:creationId xmlns:a16="http://schemas.microsoft.com/office/drawing/2014/main" id="{B41AA568-77BB-4FB4-9047-7B2C18B77E87}"/>
              </a:ext>
            </a:extLst>
          </p:cNvPr>
          <p:cNvSpPr>
            <a:spLocks noGrp="1"/>
          </p:cNvSpPr>
          <p:nvPr>
            <p:ph type="subTitle" idx="1"/>
          </p:nvPr>
        </p:nvSpPr>
        <p:spPr>
          <a:xfrm>
            <a:off x="2417780" y="3531204"/>
            <a:ext cx="8637072" cy="1389712"/>
          </a:xfrm>
        </p:spPr>
        <p:txBody>
          <a:bodyPr/>
          <a:lstStyle/>
          <a:p>
            <a:r>
              <a:rPr lang="en-US" dirty="0"/>
              <a:t>Strategies for Increased reimbursement and quality improvement</a:t>
            </a:r>
          </a:p>
          <a:p>
            <a:r>
              <a:rPr lang="en-US" dirty="0"/>
              <a:t>Reginald M. Hislop, III</a:t>
            </a:r>
          </a:p>
          <a:p>
            <a:endParaRPr lang="en-US" dirty="0"/>
          </a:p>
          <a:p>
            <a:endParaRPr lang="en-US" dirty="0"/>
          </a:p>
        </p:txBody>
      </p:sp>
    </p:spTree>
    <p:extLst>
      <p:ext uri="{BB962C8B-B14F-4D97-AF65-F5344CB8AC3E}">
        <p14:creationId xmlns:p14="http://schemas.microsoft.com/office/powerpoint/2010/main" val="34554150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E4D6F-77C3-4323-9DB3-628982B7EE84}"/>
              </a:ext>
            </a:extLst>
          </p:cNvPr>
          <p:cNvSpPr>
            <a:spLocks noGrp="1"/>
          </p:cNvSpPr>
          <p:nvPr>
            <p:ph type="title"/>
          </p:nvPr>
        </p:nvSpPr>
        <p:spPr/>
        <p:txBody>
          <a:bodyPr/>
          <a:lstStyle/>
          <a:p>
            <a:r>
              <a:rPr lang="en-US" dirty="0"/>
              <a:t>Its not about therapy anymore, or is it?</a:t>
            </a:r>
          </a:p>
        </p:txBody>
      </p:sp>
      <p:sp>
        <p:nvSpPr>
          <p:cNvPr id="3" name="Content Placeholder 2">
            <a:extLst>
              <a:ext uri="{FF2B5EF4-FFF2-40B4-BE49-F238E27FC236}">
                <a16:creationId xmlns:a16="http://schemas.microsoft.com/office/drawing/2014/main" id="{CAA24C21-A8A2-48E2-BEDE-26659F6E3C1B}"/>
              </a:ext>
            </a:extLst>
          </p:cNvPr>
          <p:cNvSpPr>
            <a:spLocks noGrp="1"/>
          </p:cNvSpPr>
          <p:nvPr>
            <p:ph idx="1"/>
          </p:nvPr>
        </p:nvSpPr>
        <p:spPr/>
        <p:txBody>
          <a:bodyPr/>
          <a:lstStyle/>
          <a:p>
            <a:r>
              <a:rPr lang="en-US" dirty="0"/>
              <a:t>Minutes don’t matter under PDPM but outcomes do</a:t>
            </a:r>
          </a:p>
          <a:p>
            <a:r>
              <a:rPr lang="en-US" dirty="0"/>
              <a:t>CMS identified risk area – reductions in care from RUG levels</a:t>
            </a:r>
          </a:p>
          <a:p>
            <a:r>
              <a:rPr lang="en-US" dirty="0"/>
              <a:t>Compliance – required to provide adequate, compliant care</a:t>
            </a:r>
          </a:p>
          <a:p>
            <a:r>
              <a:rPr lang="en-US" dirty="0"/>
              <a:t>Patient satisfaction</a:t>
            </a:r>
          </a:p>
          <a:p>
            <a:r>
              <a:rPr lang="en-US" dirty="0"/>
              <a:t>Discharge planning and assuring rehospitalization remains low</a:t>
            </a:r>
          </a:p>
          <a:p>
            <a:r>
              <a:rPr lang="en-US" dirty="0"/>
              <a:t>Group and concurrent isn’t a viable strategy and MAYBE a BIG risk!</a:t>
            </a:r>
          </a:p>
        </p:txBody>
      </p:sp>
      <p:pic>
        <p:nvPicPr>
          <p:cNvPr id="5" name="Picture 4">
            <a:extLst>
              <a:ext uri="{FF2B5EF4-FFF2-40B4-BE49-F238E27FC236}">
                <a16:creationId xmlns:a16="http://schemas.microsoft.com/office/drawing/2014/main" id="{2B8F5188-17EB-445C-AFF2-C73C8FF469F2}"/>
              </a:ext>
            </a:extLst>
          </p:cNvPr>
          <p:cNvPicPr>
            <a:picLocks noChangeAspect="1"/>
          </p:cNvPicPr>
          <p:nvPr/>
        </p:nvPicPr>
        <p:blipFill>
          <a:blip r:embed="rId2"/>
          <a:stretch>
            <a:fillRect/>
          </a:stretch>
        </p:blipFill>
        <p:spPr>
          <a:xfrm>
            <a:off x="8315575" y="2231606"/>
            <a:ext cx="2009775" cy="2009775"/>
          </a:xfrm>
          <a:prstGeom prst="rect">
            <a:avLst/>
          </a:prstGeom>
        </p:spPr>
      </p:pic>
    </p:spTree>
    <p:extLst>
      <p:ext uri="{BB962C8B-B14F-4D97-AF65-F5344CB8AC3E}">
        <p14:creationId xmlns:p14="http://schemas.microsoft.com/office/powerpoint/2010/main" val="38356174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223233-9663-4042-8F15-B3662312B6E9}"/>
              </a:ext>
            </a:extLst>
          </p:cNvPr>
          <p:cNvSpPr>
            <a:spLocks noGrp="1"/>
          </p:cNvSpPr>
          <p:nvPr>
            <p:ph type="title"/>
          </p:nvPr>
        </p:nvSpPr>
        <p:spPr/>
        <p:txBody>
          <a:bodyPr/>
          <a:lstStyle/>
          <a:p>
            <a:r>
              <a:rPr lang="en-US" dirty="0"/>
              <a:t>The puzzle and the pieces</a:t>
            </a:r>
          </a:p>
        </p:txBody>
      </p:sp>
      <p:sp>
        <p:nvSpPr>
          <p:cNvPr id="3" name="Content Placeholder 2">
            <a:extLst>
              <a:ext uri="{FF2B5EF4-FFF2-40B4-BE49-F238E27FC236}">
                <a16:creationId xmlns:a16="http://schemas.microsoft.com/office/drawing/2014/main" id="{E08D43E3-2F0C-4281-9AF5-16BFEF52F261}"/>
              </a:ext>
            </a:extLst>
          </p:cNvPr>
          <p:cNvSpPr>
            <a:spLocks noGrp="1"/>
          </p:cNvSpPr>
          <p:nvPr>
            <p:ph idx="1"/>
          </p:nvPr>
        </p:nvSpPr>
        <p:spPr/>
        <p:txBody>
          <a:bodyPr/>
          <a:lstStyle/>
          <a:p>
            <a:r>
              <a:rPr lang="en-US" dirty="0"/>
              <a:t>Great Outcomes + Lower Cost = Market Share</a:t>
            </a:r>
          </a:p>
          <a:p>
            <a:r>
              <a:rPr lang="en-US" dirty="0"/>
              <a:t>Market Share = Higher Revenue Opportunity</a:t>
            </a:r>
          </a:p>
          <a:p>
            <a:r>
              <a:rPr lang="en-US" dirty="0"/>
              <a:t>Who has the pieces (patients)?</a:t>
            </a:r>
          </a:p>
          <a:p>
            <a:pPr lvl="1"/>
            <a:r>
              <a:rPr lang="en-US" dirty="0"/>
              <a:t>General Acute Hospital </a:t>
            </a:r>
          </a:p>
          <a:p>
            <a:pPr lvl="1"/>
            <a:r>
              <a:rPr lang="en-US" dirty="0"/>
              <a:t>Specialty Hospitals/ASCs </a:t>
            </a:r>
          </a:p>
          <a:p>
            <a:pPr lvl="1"/>
            <a:r>
              <a:rPr lang="en-US" dirty="0"/>
              <a:t>Medicare Advantage </a:t>
            </a:r>
          </a:p>
          <a:p>
            <a:pPr lvl="1"/>
            <a:r>
              <a:rPr lang="en-US" dirty="0"/>
              <a:t>Other (physicians,  ACOs, network plans)</a:t>
            </a:r>
          </a:p>
        </p:txBody>
      </p:sp>
      <p:sp>
        <p:nvSpPr>
          <p:cNvPr id="4" name="Arrow: Down 3">
            <a:extLst>
              <a:ext uri="{FF2B5EF4-FFF2-40B4-BE49-F238E27FC236}">
                <a16:creationId xmlns:a16="http://schemas.microsoft.com/office/drawing/2014/main" id="{37AA6794-4D91-47ED-97C8-CE2A50FA6656}"/>
              </a:ext>
            </a:extLst>
          </p:cNvPr>
          <p:cNvSpPr/>
          <p:nvPr/>
        </p:nvSpPr>
        <p:spPr>
          <a:xfrm>
            <a:off x="4475747" y="3429000"/>
            <a:ext cx="228600" cy="32485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Arrow: Up 4">
            <a:extLst>
              <a:ext uri="{FF2B5EF4-FFF2-40B4-BE49-F238E27FC236}">
                <a16:creationId xmlns:a16="http://schemas.microsoft.com/office/drawing/2014/main" id="{8A8F8D1E-F139-43A9-ABF1-127B1F96BF38}"/>
              </a:ext>
            </a:extLst>
          </p:cNvPr>
          <p:cNvSpPr/>
          <p:nvPr/>
        </p:nvSpPr>
        <p:spPr>
          <a:xfrm>
            <a:off x="4704347" y="3838074"/>
            <a:ext cx="228600" cy="32485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Arrow: Up 6">
            <a:extLst>
              <a:ext uri="{FF2B5EF4-FFF2-40B4-BE49-F238E27FC236}">
                <a16:creationId xmlns:a16="http://schemas.microsoft.com/office/drawing/2014/main" id="{B967643D-E83F-406F-A8D7-73DA88507882}"/>
              </a:ext>
            </a:extLst>
          </p:cNvPr>
          <p:cNvSpPr/>
          <p:nvPr/>
        </p:nvSpPr>
        <p:spPr>
          <a:xfrm>
            <a:off x="4150895" y="4283241"/>
            <a:ext cx="240631" cy="32485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a:extLst>
              <a:ext uri="{FF2B5EF4-FFF2-40B4-BE49-F238E27FC236}">
                <a16:creationId xmlns:a16="http://schemas.microsoft.com/office/drawing/2014/main" id="{D0BFCB13-368D-4BAF-AAC4-F9CB0971A274}"/>
              </a:ext>
            </a:extLst>
          </p:cNvPr>
          <p:cNvPicPr>
            <a:picLocks noChangeAspect="1"/>
          </p:cNvPicPr>
          <p:nvPr/>
        </p:nvPicPr>
        <p:blipFill>
          <a:blip r:embed="rId2"/>
          <a:stretch>
            <a:fillRect/>
          </a:stretch>
        </p:blipFill>
        <p:spPr>
          <a:xfrm>
            <a:off x="6749716" y="2015733"/>
            <a:ext cx="3739807" cy="3181910"/>
          </a:xfrm>
          <a:prstGeom prst="rect">
            <a:avLst/>
          </a:prstGeom>
        </p:spPr>
      </p:pic>
    </p:spTree>
    <p:extLst>
      <p:ext uri="{BB962C8B-B14F-4D97-AF65-F5344CB8AC3E}">
        <p14:creationId xmlns:p14="http://schemas.microsoft.com/office/powerpoint/2010/main" val="41383285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524B2-F854-4E7D-9BB7-86EA1096C210}"/>
              </a:ext>
            </a:extLst>
          </p:cNvPr>
          <p:cNvSpPr>
            <a:spLocks noGrp="1"/>
          </p:cNvSpPr>
          <p:nvPr>
            <p:ph type="title"/>
          </p:nvPr>
        </p:nvSpPr>
        <p:spPr/>
        <p:txBody>
          <a:bodyPr/>
          <a:lstStyle/>
          <a:p>
            <a:r>
              <a:rPr lang="en-US" dirty="0"/>
              <a:t>The better mousetrap: Why we are here</a:t>
            </a:r>
          </a:p>
        </p:txBody>
      </p:sp>
      <p:sp>
        <p:nvSpPr>
          <p:cNvPr id="3" name="Content Placeholder 2">
            <a:extLst>
              <a:ext uri="{FF2B5EF4-FFF2-40B4-BE49-F238E27FC236}">
                <a16:creationId xmlns:a16="http://schemas.microsoft.com/office/drawing/2014/main" id="{9D411F7F-5AE0-4DE7-A2C3-F0EA5BE8D1C5}"/>
              </a:ext>
            </a:extLst>
          </p:cNvPr>
          <p:cNvSpPr>
            <a:spLocks noGrp="1"/>
          </p:cNvSpPr>
          <p:nvPr>
            <p:ph idx="1"/>
          </p:nvPr>
        </p:nvSpPr>
        <p:spPr/>
        <p:txBody>
          <a:bodyPr/>
          <a:lstStyle/>
          <a:p>
            <a:r>
              <a:rPr lang="en-US" dirty="0"/>
              <a:t>Improving quality is about</a:t>
            </a:r>
          </a:p>
          <a:p>
            <a:pPr lvl="1"/>
            <a:r>
              <a:rPr lang="en-US" dirty="0"/>
              <a:t>Clinical pathways</a:t>
            </a:r>
          </a:p>
          <a:p>
            <a:pPr lvl="1"/>
            <a:r>
              <a:rPr lang="en-US" dirty="0"/>
              <a:t>Length of stay analysis by patient clinical condition</a:t>
            </a:r>
          </a:p>
          <a:p>
            <a:pPr lvl="1"/>
            <a:r>
              <a:rPr lang="en-US" dirty="0"/>
              <a:t>Staff/Physician partnerships to reduce care transitions (especially, rehospitalizations and ED visits)</a:t>
            </a:r>
          </a:p>
          <a:p>
            <a:pPr lvl="1"/>
            <a:r>
              <a:rPr lang="en-US" dirty="0"/>
              <a:t>Aligned partners for diagnostics</a:t>
            </a:r>
          </a:p>
          <a:p>
            <a:pPr lvl="1"/>
            <a:r>
              <a:rPr lang="en-US" dirty="0"/>
              <a:t>Strong formulary and pharmacologic care pathways that match clinical pathways</a:t>
            </a:r>
          </a:p>
          <a:p>
            <a:pPr lvl="1"/>
            <a:r>
              <a:rPr lang="en-US" dirty="0"/>
              <a:t>Robust QAPI program(s)</a:t>
            </a:r>
          </a:p>
        </p:txBody>
      </p:sp>
      <p:pic>
        <p:nvPicPr>
          <p:cNvPr id="5" name="Picture 4">
            <a:extLst>
              <a:ext uri="{FF2B5EF4-FFF2-40B4-BE49-F238E27FC236}">
                <a16:creationId xmlns:a16="http://schemas.microsoft.com/office/drawing/2014/main" id="{7A1F53C6-0CED-4567-857A-77277BCE72AE}"/>
              </a:ext>
            </a:extLst>
          </p:cNvPr>
          <p:cNvPicPr>
            <a:picLocks noChangeAspect="1"/>
          </p:cNvPicPr>
          <p:nvPr/>
        </p:nvPicPr>
        <p:blipFill>
          <a:blip r:embed="rId2"/>
          <a:stretch>
            <a:fillRect/>
          </a:stretch>
        </p:blipFill>
        <p:spPr>
          <a:xfrm>
            <a:off x="7371849" y="2015732"/>
            <a:ext cx="2381250" cy="1228725"/>
          </a:xfrm>
          <a:prstGeom prst="rect">
            <a:avLst/>
          </a:prstGeom>
        </p:spPr>
      </p:pic>
    </p:spTree>
    <p:extLst>
      <p:ext uri="{BB962C8B-B14F-4D97-AF65-F5344CB8AC3E}">
        <p14:creationId xmlns:p14="http://schemas.microsoft.com/office/powerpoint/2010/main" val="8412318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F1A9E-8A9A-4BF7-92B6-D4976E61CA79}"/>
              </a:ext>
            </a:extLst>
          </p:cNvPr>
          <p:cNvSpPr>
            <a:spLocks noGrp="1"/>
          </p:cNvSpPr>
          <p:nvPr>
            <p:ph type="title"/>
          </p:nvPr>
        </p:nvSpPr>
        <p:spPr/>
        <p:txBody>
          <a:bodyPr/>
          <a:lstStyle/>
          <a:p>
            <a:r>
              <a:rPr lang="en-US" dirty="0"/>
              <a:t>Build a continuum to compete</a:t>
            </a:r>
          </a:p>
        </p:txBody>
      </p:sp>
      <p:sp>
        <p:nvSpPr>
          <p:cNvPr id="3" name="Content Placeholder 2">
            <a:extLst>
              <a:ext uri="{FF2B5EF4-FFF2-40B4-BE49-F238E27FC236}">
                <a16:creationId xmlns:a16="http://schemas.microsoft.com/office/drawing/2014/main" id="{C5BE8873-B34D-441D-ADA4-39D5B3551DE7}"/>
              </a:ext>
            </a:extLst>
          </p:cNvPr>
          <p:cNvSpPr>
            <a:spLocks noGrp="1"/>
          </p:cNvSpPr>
          <p:nvPr>
            <p:ph idx="1"/>
          </p:nvPr>
        </p:nvSpPr>
        <p:spPr/>
        <p:txBody>
          <a:bodyPr/>
          <a:lstStyle/>
          <a:p>
            <a:r>
              <a:rPr lang="en-US" dirty="0"/>
              <a:t>Recognize the drive to a non-facility/exempt place of care world (your length of stay is irrelevant)</a:t>
            </a:r>
          </a:p>
          <a:p>
            <a:r>
              <a:rPr lang="en-US" dirty="0"/>
              <a:t>Integrate home health, hospice and outpatient as network</a:t>
            </a:r>
          </a:p>
          <a:p>
            <a:r>
              <a:rPr lang="en-US" dirty="0"/>
              <a:t>Recognize the readmission risks are post-discharge. You need post-discharge management strategies</a:t>
            </a:r>
          </a:p>
          <a:p>
            <a:pPr lvl="1"/>
            <a:r>
              <a:rPr lang="en-US" dirty="0"/>
              <a:t>Patient teaching tools</a:t>
            </a:r>
          </a:p>
          <a:p>
            <a:pPr lvl="1"/>
            <a:r>
              <a:rPr lang="en-US" dirty="0"/>
              <a:t>Engagement methods (in-person, phone, telemedicine)</a:t>
            </a:r>
          </a:p>
          <a:p>
            <a:pPr lvl="1"/>
            <a:r>
              <a:rPr lang="en-US" dirty="0"/>
              <a:t>A prevention approach that integrates home health, outpatient, MD and pharmacy</a:t>
            </a:r>
          </a:p>
        </p:txBody>
      </p:sp>
    </p:spTree>
    <p:extLst>
      <p:ext uri="{BB962C8B-B14F-4D97-AF65-F5344CB8AC3E}">
        <p14:creationId xmlns:p14="http://schemas.microsoft.com/office/powerpoint/2010/main" val="14627982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509CAF-C781-492D-9849-BBAB1E8D75AC}"/>
              </a:ext>
            </a:extLst>
          </p:cNvPr>
          <p:cNvSpPr>
            <a:spLocks noGrp="1"/>
          </p:cNvSpPr>
          <p:nvPr>
            <p:ph type="title"/>
          </p:nvPr>
        </p:nvSpPr>
        <p:spPr/>
        <p:txBody>
          <a:bodyPr/>
          <a:lstStyle/>
          <a:p>
            <a:r>
              <a:rPr lang="en-US" dirty="0"/>
              <a:t>Strategies that win: multi-faceted patient types</a:t>
            </a:r>
          </a:p>
        </p:txBody>
      </p:sp>
      <p:sp>
        <p:nvSpPr>
          <p:cNvPr id="3" name="Content Placeholder 2">
            <a:extLst>
              <a:ext uri="{FF2B5EF4-FFF2-40B4-BE49-F238E27FC236}">
                <a16:creationId xmlns:a16="http://schemas.microsoft.com/office/drawing/2014/main" id="{D62A0E99-331B-4587-A4A9-8D756E2E995F}"/>
              </a:ext>
            </a:extLst>
          </p:cNvPr>
          <p:cNvSpPr>
            <a:spLocks noGrp="1"/>
          </p:cNvSpPr>
          <p:nvPr>
            <p:ph idx="1"/>
          </p:nvPr>
        </p:nvSpPr>
        <p:spPr/>
        <p:txBody>
          <a:bodyPr>
            <a:normAutofit fontScale="92500" lnSpcReduction="10000"/>
          </a:bodyPr>
          <a:lstStyle/>
          <a:p>
            <a:r>
              <a:rPr lang="en-US" dirty="0"/>
              <a:t>PDPM rewards clinical complexity (to a certain extent).</a:t>
            </a:r>
          </a:p>
          <a:p>
            <a:r>
              <a:rPr lang="en-US" dirty="0"/>
              <a:t>The in-patient flow today comes with multiple comorbidities</a:t>
            </a:r>
          </a:p>
          <a:p>
            <a:r>
              <a:rPr lang="en-US" dirty="0"/>
              <a:t>Develop competency to care for a discharge manage;</a:t>
            </a:r>
          </a:p>
          <a:p>
            <a:pPr lvl="1"/>
            <a:r>
              <a:rPr lang="en-US" dirty="0"/>
              <a:t>Wounds</a:t>
            </a:r>
          </a:p>
          <a:p>
            <a:pPr lvl="1"/>
            <a:r>
              <a:rPr lang="en-US" dirty="0"/>
              <a:t>Brittle diabetics</a:t>
            </a:r>
          </a:p>
          <a:p>
            <a:pPr lvl="1"/>
            <a:r>
              <a:rPr lang="en-US" dirty="0"/>
              <a:t>Cardiac</a:t>
            </a:r>
          </a:p>
          <a:p>
            <a:pPr lvl="1"/>
            <a:r>
              <a:rPr lang="en-US" dirty="0"/>
              <a:t>Specific diseases such as Parkinson’s</a:t>
            </a:r>
          </a:p>
          <a:p>
            <a:pPr lvl="1"/>
            <a:r>
              <a:rPr lang="en-US" dirty="0"/>
              <a:t>Obesity</a:t>
            </a:r>
          </a:p>
          <a:p>
            <a:pPr lvl="1"/>
            <a:r>
              <a:rPr lang="en-US" dirty="0"/>
              <a:t>Etc.</a:t>
            </a:r>
          </a:p>
        </p:txBody>
      </p:sp>
    </p:spTree>
    <p:extLst>
      <p:ext uri="{BB962C8B-B14F-4D97-AF65-F5344CB8AC3E}">
        <p14:creationId xmlns:p14="http://schemas.microsoft.com/office/powerpoint/2010/main" val="35543042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6D1023-4D0E-474E-8514-DBE9DD02177E}"/>
              </a:ext>
            </a:extLst>
          </p:cNvPr>
          <p:cNvSpPr>
            <a:spLocks noGrp="1"/>
          </p:cNvSpPr>
          <p:nvPr>
            <p:ph type="title"/>
          </p:nvPr>
        </p:nvSpPr>
        <p:spPr/>
        <p:txBody>
          <a:bodyPr/>
          <a:lstStyle/>
          <a:p>
            <a:r>
              <a:rPr lang="en-US" dirty="0"/>
              <a:t>Strategies that win: All in-house</a:t>
            </a:r>
          </a:p>
        </p:txBody>
      </p:sp>
      <p:sp>
        <p:nvSpPr>
          <p:cNvPr id="3" name="Content Placeholder 2">
            <a:extLst>
              <a:ext uri="{FF2B5EF4-FFF2-40B4-BE49-F238E27FC236}">
                <a16:creationId xmlns:a16="http://schemas.microsoft.com/office/drawing/2014/main" id="{560CD1FA-70F9-4716-B7BE-D8834354B5E7}"/>
              </a:ext>
            </a:extLst>
          </p:cNvPr>
          <p:cNvSpPr>
            <a:spLocks noGrp="1"/>
          </p:cNvSpPr>
          <p:nvPr>
            <p:ph idx="1"/>
          </p:nvPr>
        </p:nvSpPr>
        <p:spPr>
          <a:xfrm>
            <a:off x="1451579" y="2015732"/>
            <a:ext cx="9603275" cy="3612591"/>
          </a:xfrm>
        </p:spPr>
        <p:txBody>
          <a:bodyPr/>
          <a:lstStyle/>
          <a:p>
            <a:r>
              <a:rPr lang="en-US" dirty="0"/>
              <a:t>The more you can build your team of resident experts, the more you control quality and cost</a:t>
            </a:r>
          </a:p>
          <a:p>
            <a:r>
              <a:rPr lang="en-US" dirty="0"/>
              <a:t>Bring diagnostic capabilities to bedside to reduce transition risk (EKG, radiology, expanded lab, etc.)</a:t>
            </a:r>
          </a:p>
          <a:p>
            <a:r>
              <a:rPr lang="en-US" dirty="0"/>
              <a:t>Leverage technology and telehealth options (virtual MDs to complement Extenders)</a:t>
            </a:r>
          </a:p>
          <a:p>
            <a:r>
              <a:rPr lang="en-US" dirty="0"/>
              <a:t>Wound expertise</a:t>
            </a:r>
          </a:p>
          <a:p>
            <a:r>
              <a:rPr lang="en-US" dirty="0"/>
              <a:t>Therapy expertise in disease states</a:t>
            </a:r>
          </a:p>
        </p:txBody>
      </p:sp>
      <p:pic>
        <p:nvPicPr>
          <p:cNvPr id="5" name="Picture 4">
            <a:extLst>
              <a:ext uri="{FF2B5EF4-FFF2-40B4-BE49-F238E27FC236}">
                <a16:creationId xmlns:a16="http://schemas.microsoft.com/office/drawing/2014/main" id="{BED8282A-0345-4B45-A1CD-64B849F51475}"/>
              </a:ext>
            </a:extLst>
          </p:cNvPr>
          <p:cNvPicPr>
            <a:picLocks noChangeAspect="1"/>
          </p:cNvPicPr>
          <p:nvPr/>
        </p:nvPicPr>
        <p:blipFill>
          <a:blip r:embed="rId2"/>
          <a:stretch>
            <a:fillRect/>
          </a:stretch>
        </p:blipFill>
        <p:spPr>
          <a:xfrm>
            <a:off x="5771397" y="4209098"/>
            <a:ext cx="1419225" cy="1419225"/>
          </a:xfrm>
          <a:prstGeom prst="rect">
            <a:avLst/>
          </a:prstGeom>
        </p:spPr>
      </p:pic>
    </p:spTree>
    <p:extLst>
      <p:ext uri="{BB962C8B-B14F-4D97-AF65-F5344CB8AC3E}">
        <p14:creationId xmlns:p14="http://schemas.microsoft.com/office/powerpoint/2010/main" val="33923897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3BB55-1352-47D2-8471-CA34DF86A4BF}"/>
              </a:ext>
            </a:extLst>
          </p:cNvPr>
          <p:cNvSpPr>
            <a:spLocks noGrp="1"/>
          </p:cNvSpPr>
          <p:nvPr>
            <p:ph type="title"/>
          </p:nvPr>
        </p:nvSpPr>
        <p:spPr/>
        <p:txBody>
          <a:bodyPr/>
          <a:lstStyle/>
          <a:p>
            <a:r>
              <a:rPr lang="en-US" dirty="0"/>
              <a:t>Strategies that win: Partnerships</a:t>
            </a:r>
          </a:p>
        </p:txBody>
      </p:sp>
      <p:sp>
        <p:nvSpPr>
          <p:cNvPr id="3" name="Content Placeholder 2">
            <a:extLst>
              <a:ext uri="{FF2B5EF4-FFF2-40B4-BE49-F238E27FC236}">
                <a16:creationId xmlns:a16="http://schemas.microsoft.com/office/drawing/2014/main" id="{CF051F1E-26B8-4B2A-8D1C-4ADCD9553486}"/>
              </a:ext>
            </a:extLst>
          </p:cNvPr>
          <p:cNvSpPr>
            <a:spLocks noGrp="1"/>
          </p:cNvSpPr>
          <p:nvPr>
            <p:ph idx="1"/>
          </p:nvPr>
        </p:nvSpPr>
        <p:spPr/>
        <p:txBody>
          <a:bodyPr/>
          <a:lstStyle/>
          <a:p>
            <a:r>
              <a:rPr lang="en-US" dirty="0"/>
              <a:t>Physicians</a:t>
            </a:r>
          </a:p>
          <a:p>
            <a:r>
              <a:rPr lang="en-US" dirty="0"/>
              <a:t>Hospitals</a:t>
            </a:r>
          </a:p>
          <a:p>
            <a:r>
              <a:rPr lang="en-US" dirty="0"/>
              <a:t>ASCs, Outpatient</a:t>
            </a:r>
          </a:p>
          <a:p>
            <a:r>
              <a:rPr lang="en-US" dirty="0"/>
              <a:t>Home Health</a:t>
            </a:r>
          </a:p>
          <a:p>
            <a:r>
              <a:rPr lang="en-US" dirty="0"/>
              <a:t>IRFs and LTACHs</a:t>
            </a:r>
          </a:p>
          <a:p>
            <a:r>
              <a:rPr lang="en-US" dirty="0"/>
              <a:t>Pharmacy</a:t>
            </a:r>
          </a:p>
          <a:p>
            <a:r>
              <a:rPr lang="en-US" dirty="0"/>
              <a:t>Specialists</a:t>
            </a:r>
          </a:p>
        </p:txBody>
      </p:sp>
      <p:pic>
        <p:nvPicPr>
          <p:cNvPr id="5" name="Picture 4">
            <a:extLst>
              <a:ext uri="{FF2B5EF4-FFF2-40B4-BE49-F238E27FC236}">
                <a16:creationId xmlns:a16="http://schemas.microsoft.com/office/drawing/2014/main" id="{BD26005E-3E3C-45C9-B794-E78A6EB9910B}"/>
              </a:ext>
            </a:extLst>
          </p:cNvPr>
          <p:cNvPicPr>
            <a:picLocks noChangeAspect="1"/>
          </p:cNvPicPr>
          <p:nvPr/>
        </p:nvPicPr>
        <p:blipFill>
          <a:blip r:embed="rId2"/>
          <a:stretch>
            <a:fillRect/>
          </a:stretch>
        </p:blipFill>
        <p:spPr>
          <a:xfrm>
            <a:off x="4499811" y="2857499"/>
            <a:ext cx="2329614" cy="1979195"/>
          </a:xfrm>
          <a:prstGeom prst="rect">
            <a:avLst/>
          </a:prstGeom>
        </p:spPr>
      </p:pic>
    </p:spTree>
    <p:extLst>
      <p:ext uri="{BB962C8B-B14F-4D97-AF65-F5344CB8AC3E}">
        <p14:creationId xmlns:p14="http://schemas.microsoft.com/office/powerpoint/2010/main" val="24707796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0FF0F-698C-4C7F-B918-9FB40515DAC2}"/>
              </a:ext>
            </a:extLst>
          </p:cNvPr>
          <p:cNvSpPr>
            <a:spLocks noGrp="1"/>
          </p:cNvSpPr>
          <p:nvPr>
            <p:ph type="title"/>
          </p:nvPr>
        </p:nvSpPr>
        <p:spPr/>
        <p:txBody>
          <a:bodyPr/>
          <a:lstStyle/>
          <a:p>
            <a:r>
              <a:rPr lang="en-US" dirty="0"/>
              <a:t>Strategies that win: marketing</a:t>
            </a:r>
          </a:p>
        </p:txBody>
      </p:sp>
      <p:sp>
        <p:nvSpPr>
          <p:cNvPr id="3" name="Content Placeholder 2">
            <a:extLst>
              <a:ext uri="{FF2B5EF4-FFF2-40B4-BE49-F238E27FC236}">
                <a16:creationId xmlns:a16="http://schemas.microsoft.com/office/drawing/2014/main" id="{AE990ACF-1695-4775-9BCC-B2661CEAB2C6}"/>
              </a:ext>
            </a:extLst>
          </p:cNvPr>
          <p:cNvSpPr>
            <a:spLocks noGrp="1"/>
          </p:cNvSpPr>
          <p:nvPr>
            <p:ph idx="1"/>
          </p:nvPr>
        </p:nvSpPr>
        <p:spPr/>
        <p:txBody>
          <a:bodyPr/>
          <a:lstStyle/>
          <a:p>
            <a:r>
              <a:rPr lang="en-US" dirty="0"/>
              <a:t>Focus on patient satisfaction and then leverage their experience!</a:t>
            </a:r>
          </a:p>
          <a:p>
            <a:r>
              <a:rPr lang="en-US" dirty="0"/>
              <a:t>Benchmark and create tangible differences</a:t>
            </a:r>
          </a:p>
          <a:p>
            <a:r>
              <a:rPr lang="en-US" dirty="0"/>
              <a:t>Share outcomes</a:t>
            </a:r>
          </a:p>
          <a:p>
            <a:r>
              <a:rPr lang="en-US" dirty="0"/>
              <a:t>Brand your expertise</a:t>
            </a:r>
          </a:p>
          <a:p>
            <a:r>
              <a:rPr lang="en-US" dirty="0"/>
              <a:t>Leverage your quality (press your Stars)!</a:t>
            </a:r>
          </a:p>
          <a:p>
            <a:r>
              <a:rPr lang="en-US" dirty="0"/>
              <a:t>Strategically partner your disease expertise</a:t>
            </a:r>
          </a:p>
          <a:p>
            <a:r>
              <a:rPr lang="en-US" dirty="0"/>
              <a:t>Preferred Access strategies</a:t>
            </a:r>
          </a:p>
        </p:txBody>
      </p:sp>
      <p:pic>
        <p:nvPicPr>
          <p:cNvPr id="5" name="Picture 4">
            <a:extLst>
              <a:ext uri="{FF2B5EF4-FFF2-40B4-BE49-F238E27FC236}">
                <a16:creationId xmlns:a16="http://schemas.microsoft.com/office/drawing/2014/main" id="{3597D282-B596-4340-B447-8042909EFDF0}"/>
              </a:ext>
            </a:extLst>
          </p:cNvPr>
          <p:cNvPicPr>
            <a:picLocks noChangeAspect="1"/>
          </p:cNvPicPr>
          <p:nvPr/>
        </p:nvPicPr>
        <p:blipFill>
          <a:blip r:embed="rId2"/>
          <a:stretch>
            <a:fillRect/>
          </a:stretch>
        </p:blipFill>
        <p:spPr>
          <a:xfrm>
            <a:off x="6656471" y="2823660"/>
            <a:ext cx="2247900" cy="2028825"/>
          </a:xfrm>
          <a:prstGeom prst="rect">
            <a:avLst/>
          </a:prstGeom>
        </p:spPr>
      </p:pic>
    </p:spTree>
    <p:extLst>
      <p:ext uri="{BB962C8B-B14F-4D97-AF65-F5344CB8AC3E}">
        <p14:creationId xmlns:p14="http://schemas.microsoft.com/office/powerpoint/2010/main" val="8204362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75883-7850-4858-BC61-D9EA74E61E2B}"/>
              </a:ext>
            </a:extLst>
          </p:cNvPr>
          <p:cNvSpPr>
            <a:spLocks noGrp="1"/>
          </p:cNvSpPr>
          <p:nvPr>
            <p:ph type="title"/>
          </p:nvPr>
        </p:nvSpPr>
        <p:spPr/>
        <p:txBody>
          <a:bodyPr/>
          <a:lstStyle/>
          <a:p>
            <a:r>
              <a:rPr lang="en-US" dirty="0"/>
              <a:t>Strategies that win: be able to go “at-risk”</a:t>
            </a:r>
          </a:p>
        </p:txBody>
      </p:sp>
      <p:sp>
        <p:nvSpPr>
          <p:cNvPr id="3" name="Content Placeholder 2">
            <a:extLst>
              <a:ext uri="{FF2B5EF4-FFF2-40B4-BE49-F238E27FC236}">
                <a16:creationId xmlns:a16="http://schemas.microsoft.com/office/drawing/2014/main" id="{FE51D4FE-5556-45CD-820C-49F25B2B28D4}"/>
              </a:ext>
            </a:extLst>
          </p:cNvPr>
          <p:cNvSpPr>
            <a:spLocks noGrp="1"/>
          </p:cNvSpPr>
          <p:nvPr>
            <p:ph idx="1"/>
          </p:nvPr>
        </p:nvSpPr>
        <p:spPr/>
        <p:txBody>
          <a:bodyPr/>
          <a:lstStyle/>
          <a:p>
            <a:r>
              <a:rPr lang="en-US" dirty="0"/>
              <a:t>Value-based care is here to stay</a:t>
            </a:r>
          </a:p>
          <a:p>
            <a:r>
              <a:rPr lang="en-US" dirty="0"/>
              <a:t>Bundled programs will translate to shared-risk/shared-gain</a:t>
            </a:r>
          </a:p>
          <a:p>
            <a:r>
              <a:rPr lang="en-US" dirty="0"/>
              <a:t>Insured concepts are growing</a:t>
            </a:r>
          </a:p>
          <a:p>
            <a:r>
              <a:rPr lang="en-US" dirty="0"/>
              <a:t>ISNPs and other hybrids</a:t>
            </a:r>
          </a:p>
          <a:p>
            <a:r>
              <a:rPr lang="en-US" dirty="0"/>
              <a:t>The evolution of Medicare Advantage</a:t>
            </a:r>
          </a:p>
          <a:p>
            <a:pPr marL="0" indent="0" algn="ctr">
              <a:buNone/>
            </a:pPr>
            <a:r>
              <a:rPr lang="en-US" b="1" i="1" dirty="0">
                <a:solidFill>
                  <a:srgbClr val="C00000"/>
                </a:solidFill>
              </a:rPr>
              <a:t>Dr. Louis Pasteur: “Chance favors only the prepared mind”</a:t>
            </a:r>
          </a:p>
        </p:txBody>
      </p:sp>
    </p:spTree>
    <p:extLst>
      <p:ext uri="{BB962C8B-B14F-4D97-AF65-F5344CB8AC3E}">
        <p14:creationId xmlns:p14="http://schemas.microsoft.com/office/powerpoint/2010/main" val="3036957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84A7B-EDBF-4672-804D-59065F797DEB}"/>
              </a:ext>
            </a:extLst>
          </p:cNvPr>
          <p:cNvSpPr>
            <a:spLocks noGrp="1"/>
          </p:cNvSpPr>
          <p:nvPr>
            <p:ph type="title"/>
          </p:nvPr>
        </p:nvSpPr>
        <p:spPr/>
        <p:txBody>
          <a:bodyPr/>
          <a:lstStyle/>
          <a:p>
            <a:r>
              <a:rPr lang="en-US" dirty="0"/>
              <a:t>Strategies that win: Medicare advantage</a:t>
            </a:r>
          </a:p>
        </p:txBody>
      </p:sp>
      <p:sp>
        <p:nvSpPr>
          <p:cNvPr id="3" name="Content Placeholder 2">
            <a:extLst>
              <a:ext uri="{FF2B5EF4-FFF2-40B4-BE49-F238E27FC236}">
                <a16:creationId xmlns:a16="http://schemas.microsoft.com/office/drawing/2014/main" id="{C75BB940-65CB-438C-AED6-17D35169680A}"/>
              </a:ext>
            </a:extLst>
          </p:cNvPr>
          <p:cNvSpPr>
            <a:spLocks noGrp="1"/>
          </p:cNvSpPr>
          <p:nvPr>
            <p:ph idx="1"/>
          </p:nvPr>
        </p:nvSpPr>
        <p:spPr/>
        <p:txBody>
          <a:bodyPr/>
          <a:lstStyle/>
          <a:p>
            <a:r>
              <a:rPr lang="en-US" dirty="0"/>
              <a:t>Many markets still are over-crowded with providers so leverage is poor, but….</a:t>
            </a:r>
          </a:p>
          <a:p>
            <a:pPr lvl="1"/>
            <a:r>
              <a:rPr lang="en-US" dirty="0"/>
              <a:t>Markets are evolving and so is Med Advantage</a:t>
            </a:r>
          </a:p>
          <a:p>
            <a:pPr lvl="1"/>
            <a:r>
              <a:rPr lang="en-US" dirty="0"/>
              <a:t>Providers that can deliver a broader spectrum of care and service now have some opportunity to create preferred presence</a:t>
            </a:r>
          </a:p>
          <a:p>
            <a:pPr lvl="1"/>
            <a:r>
              <a:rPr lang="en-US" dirty="0"/>
              <a:t>Negotiations are moving away for simply “payment”</a:t>
            </a:r>
          </a:p>
          <a:p>
            <a:pPr lvl="1"/>
            <a:r>
              <a:rPr lang="en-US" dirty="0"/>
              <a:t>PDPM will start to level the market </a:t>
            </a:r>
          </a:p>
          <a:p>
            <a:pPr lvl="1"/>
            <a:r>
              <a:rPr lang="en-US" dirty="0"/>
              <a:t>The provider that can manage quality, LOS at an efficient cost level can gain referrals</a:t>
            </a:r>
          </a:p>
        </p:txBody>
      </p:sp>
    </p:spTree>
    <p:extLst>
      <p:ext uri="{BB962C8B-B14F-4D97-AF65-F5344CB8AC3E}">
        <p14:creationId xmlns:p14="http://schemas.microsoft.com/office/powerpoint/2010/main" val="20664439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EE640-6815-4B37-B674-69819F1DF190}"/>
              </a:ext>
            </a:extLst>
          </p:cNvPr>
          <p:cNvSpPr>
            <a:spLocks noGrp="1"/>
          </p:cNvSpPr>
          <p:nvPr>
            <p:ph type="title"/>
          </p:nvPr>
        </p:nvSpPr>
        <p:spPr/>
        <p:txBody>
          <a:bodyPr/>
          <a:lstStyle/>
          <a:p>
            <a:r>
              <a:rPr lang="en-US" dirty="0"/>
              <a:t>The news: change </a:t>
            </a:r>
            <a:r>
              <a:rPr lang="en-US" b="1" i="1" dirty="0"/>
              <a:t>has</a:t>
            </a:r>
            <a:r>
              <a:rPr lang="en-US" dirty="0"/>
              <a:t> arrived</a:t>
            </a:r>
          </a:p>
        </p:txBody>
      </p:sp>
      <p:sp>
        <p:nvSpPr>
          <p:cNvPr id="3" name="Content Placeholder 2">
            <a:extLst>
              <a:ext uri="{FF2B5EF4-FFF2-40B4-BE49-F238E27FC236}">
                <a16:creationId xmlns:a16="http://schemas.microsoft.com/office/drawing/2014/main" id="{2967A848-68E8-4937-AC78-702A690D0452}"/>
              </a:ext>
            </a:extLst>
          </p:cNvPr>
          <p:cNvSpPr>
            <a:spLocks noGrp="1"/>
          </p:cNvSpPr>
          <p:nvPr>
            <p:ph idx="1"/>
          </p:nvPr>
        </p:nvSpPr>
        <p:spPr/>
        <p:txBody>
          <a:bodyPr/>
          <a:lstStyle/>
          <a:p>
            <a:r>
              <a:rPr lang="en-US" dirty="0"/>
              <a:t>VBP – Value Based Care</a:t>
            </a:r>
          </a:p>
          <a:p>
            <a:r>
              <a:rPr lang="en-US" dirty="0"/>
              <a:t>PDPM – Clinical/Assessment Based Reimbursement</a:t>
            </a:r>
          </a:p>
          <a:p>
            <a:r>
              <a:rPr lang="en-US" dirty="0"/>
              <a:t>Narrow Networks – Bundled Payments,  ACOs, SNPs, etc.</a:t>
            </a:r>
          </a:p>
          <a:p>
            <a:r>
              <a:rPr lang="en-US" dirty="0"/>
              <a:t>QRP – Quality data reporting and reimbursement</a:t>
            </a:r>
          </a:p>
          <a:p>
            <a:r>
              <a:rPr lang="en-US" dirty="0"/>
              <a:t>Measured performance</a:t>
            </a:r>
          </a:p>
          <a:p>
            <a:r>
              <a:rPr lang="en-US" dirty="0"/>
              <a:t>Medicare Advantage</a:t>
            </a:r>
          </a:p>
        </p:txBody>
      </p:sp>
      <p:pic>
        <p:nvPicPr>
          <p:cNvPr id="5" name="Picture 4">
            <a:extLst>
              <a:ext uri="{FF2B5EF4-FFF2-40B4-BE49-F238E27FC236}">
                <a16:creationId xmlns:a16="http://schemas.microsoft.com/office/drawing/2014/main" id="{08F28CEE-C961-4446-B9B9-28EBC014BDCE}"/>
              </a:ext>
            </a:extLst>
          </p:cNvPr>
          <p:cNvPicPr>
            <a:picLocks noChangeAspect="1"/>
          </p:cNvPicPr>
          <p:nvPr/>
        </p:nvPicPr>
        <p:blipFill>
          <a:blip r:embed="rId2"/>
          <a:stretch>
            <a:fillRect/>
          </a:stretch>
        </p:blipFill>
        <p:spPr>
          <a:xfrm>
            <a:off x="7762133" y="3741038"/>
            <a:ext cx="1865376" cy="1027176"/>
          </a:xfrm>
          <a:prstGeom prst="rect">
            <a:avLst/>
          </a:prstGeom>
        </p:spPr>
      </p:pic>
    </p:spTree>
    <p:extLst>
      <p:ext uri="{BB962C8B-B14F-4D97-AF65-F5344CB8AC3E}">
        <p14:creationId xmlns:p14="http://schemas.microsoft.com/office/powerpoint/2010/main" val="23185536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4019F0-785F-4F01-B1EA-1D8DC37AEB85}"/>
              </a:ext>
            </a:extLst>
          </p:cNvPr>
          <p:cNvSpPr>
            <a:spLocks noGrp="1"/>
          </p:cNvSpPr>
          <p:nvPr>
            <p:ph type="title"/>
          </p:nvPr>
        </p:nvSpPr>
        <p:spPr/>
        <p:txBody>
          <a:bodyPr/>
          <a:lstStyle/>
          <a:p>
            <a:r>
              <a:rPr lang="en-US" dirty="0"/>
              <a:t>Strategies that win: PDPM</a:t>
            </a:r>
          </a:p>
        </p:txBody>
      </p:sp>
      <p:sp>
        <p:nvSpPr>
          <p:cNvPr id="3" name="Content Placeholder 2">
            <a:extLst>
              <a:ext uri="{FF2B5EF4-FFF2-40B4-BE49-F238E27FC236}">
                <a16:creationId xmlns:a16="http://schemas.microsoft.com/office/drawing/2014/main" id="{CA88755D-2681-48E7-91E7-97880394D828}"/>
              </a:ext>
            </a:extLst>
          </p:cNvPr>
          <p:cNvSpPr>
            <a:spLocks noGrp="1"/>
          </p:cNvSpPr>
          <p:nvPr>
            <p:ph idx="1"/>
          </p:nvPr>
        </p:nvSpPr>
        <p:spPr/>
        <p:txBody>
          <a:bodyPr/>
          <a:lstStyle/>
          <a:p>
            <a:r>
              <a:rPr lang="en-US" dirty="0"/>
              <a:t>Capability to handle patient types that have higher paying NTA scores</a:t>
            </a:r>
          </a:p>
          <a:p>
            <a:r>
              <a:rPr lang="en-US" dirty="0"/>
              <a:t>Capability to handle diverse comorbidities</a:t>
            </a:r>
          </a:p>
          <a:p>
            <a:r>
              <a:rPr lang="en-US" dirty="0"/>
              <a:t>Strong discharge planning capacity and post-discharge management capacity</a:t>
            </a:r>
          </a:p>
          <a:p>
            <a:r>
              <a:rPr lang="en-US" dirty="0"/>
              <a:t>Ability to drive customer satisfaction</a:t>
            </a:r>
          </a:p>
          <a:p>
            <a:r>
              <a:rPr lang="en-US" dirty="0"/>
              <a:t>Clinically competent staff and strong physician partners</a:t>
            </a:r>
          </a:p>
          <a:p>
            <a:r>
              <a:rPr lang="en-US" dirty="0"/>
              <a:t>Understand how to provide the right amount of care via therapy vs. attempting to minimize care and thus cost (too much group, concurrent, etc.)</a:t>
            </a:r>
          </a:p>
          <a:p>
            <a:endParaRPr lang="en-US" dirty="0"/>
          </a:p>
        </p:txBody>
      </p:sp>
    </p:spTree>
    <p:extLst>
      <p:ext uri="{BB962C8B-B14F-4D97-AF65-F5344CB8AC3E}">
        <p14:creationId xmlns:p14="http://schemas.microsoft.com/office/powerpoint/2010/main" val="36898178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1BE1F-853F-4EA1-B27F-702D88B40934}"/>
              </a:ext>
            </a:extLst>
          </p:cNvPr>
          <p:cNvSpPr>
            <a:spLocks noGrp="1"/>
          </p:cNvSpPr>
          <p:nvPr>
            <p:ph type="title"/>
          </p:nvPr>
        </p:nvSpPr>
        <p:spPr/>
        <p:txBody>
          <a:bodyPr/>
          <a:lstStyle/>
          <a:p>
            <a:r>
              <a:rPr lang="en-US" dirty="0"/>
              <a:t>Wrapping up: Parting shots</a:t>
            </a:r>
          </a:p>
        </p:txBody>
      </p:sp>
      <p:sp>
        <p:nvSpPr>
          <p:cNvPr id="3" name="Content Placeholder 2">
            <a:extLst>
              <a:ext uri="{FF2B5EF4-FFF2-40B4-BE49-F238E27FC236}">
                <a16:creationId xmlns:a16="http://schemas.microsoft.com/office/drawing/2014/main" id="{5C608CEE-21F9-4450-940B-6B684D190CAB}"/>
              </a:ext>
            </a:extLst>
          </p:cNvPr>
          <p:cNvSpPr>
            <a:spLocks noGrp="1"/>
          </p:cNvSpPr>
          <p:nvPr>
            <p:ph idx="1"/>
          </p:nvPr>
        </p:nvSpPr>
        <p:spPr/>
        <p:txBody>
          <a:bodyPr>
            <a:normAutofit lnSpcReduction="10000"/>
          </a:bodyPr>
          <a:lstStyle/>
          <a:p>
            <a:r>
              <a:rPr lang="en-US" dirty="0"/>
              <a:t>The game has changed and so have the rules</a:t>
            </a:r>
          </a:p>
          <a:p>
            <a:r>
              <a:rPr lang="en-US" dirty="0"/>
              <a:t>SNFs as a provider type have choices to make – post-acute or other</a:t>
            </a:r>
          </a:p>
          <a:p>
            <a:r>
              <a:rPr lang="en-US" dirty="0"/>
              <a:t>Reimbursement is driven by clinical assessment and patient complexity</a:t>
            </a:r>
          </a:p>
          <a:p>
            <a:r>
              <a:rPr lang="en-US" dirty="0"/>
              <a:t>Premiums are available for high quality providers</a:t>
            </a:r>
          </a:p>
          <a:p>
            <a:r>
              <a:rPr lang="en-US" dirty="0"/>
              <a:t>Cost, quality and length of stay matter but outcomes post-discharge really matter (no rehospitalizations, patient compliance, patient satisfaction)</a:t>
            </a:r>
          </a:p>
          <a:p>
            <a:r>
              <a:rPr lang="en-US" dirty="0"/>
              <a:t>Episodic, more is better, etc. is dead – care management is where we are now, and for the future</a:t>
            </a:r>
          </a:p>
        </p:txBody>
      </p:sp>
    </p:spTree>
    <p:extLst>
      <p:ext uri="{BB962C8B-B14F-4D97-AF65-F5344CB8AC3E}">
        <p14:creationId xmlns:p14="http://schemas.microsoft.com/office/powerpoint/2010/main" val="4211892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6927B-EF1F-4A26-8746-83BCF7A84325}"/>
              </a:ext>
            </a:extLst>
          </p:cNvPr>
          <p:cNvSpPr>
            <a:spLocks noGrp="1"/>
          </p:cNvSpPr>
          <p:nvPr>
            <p:ph type="title"/>
          </p:nvPr>
        </p:nvSpPr>
        <p:spPr/>
        <p:txBody>
          <a:bodyPr/>
          <a:lstStyle/>
          <a:p>
            <a:r>
              <a:rPr lang="en-US" dirty="0"/>
              <a:t>The big picture</a:t>
            </a:r>
          </a:p>
        </p:txBody>
      </p:sp>
      <p:sp>
        <p:nvSpPr>
          <p:cNvPr id="3" name="Content Placeholder 2">
            <a:extLst>
              <a:ext uri="{FF2B5EF4-FFF2-40B4-BE49-F238E27FC236}">
                <a16:creationId xmlns:a16="http://schemas.microsoft.com/office/drawing/2014/main" id="{D9CE4978-15BC-46D2-9E5F-160B5EDE82B0}"/>
              </a:ext>
            </a:extLst>
          </p:cNvPr>
          <p:cNvSpPr>
            <a:spLocks noGrp="1"/>
          </p:cNvSpPr>
          <p:nvPr>
            <p:ph idx="1"/>
          </p:nvPr>
        </p:nvSpPr>
        <p:spPr/>
        <p:txBody>
          <a:bodyPr>
            <a:normAutofit/>
          </a:bodyPr>
          <a:lstStyle/>
          <a:p>
            <a:pPr marL="0" indent="0">
              <a:buNone/>
            </a:pPr>
            <a:r>
              <a:rPr lang="en-US" dirty="0"/>
              <a:t>Quality is what matters today and the measurements are found in cost, length of stay, clinical outcomes and patient experience.  Providers that can demonstrably excel in these areas will be able to garner market share and higher reimbursement.  The industry is evolving – the strong will remain, the weak will not.  Where will your facility end up?</a:t>
            </a:r>
          </a:p>
          <a:p>
            <a:pPr marL="0" indent="0" algn="ctr">
              <a:buNone/>
            </a:pPr>
            <a:r>
              <a:rPr lang="en-US" b="1" dirty="0"/>
              <a:t>Thank-You</a:t>
            </a:r>
          </a:p>
          <a:p>
            <a:pPr marL="0" indent="0" algn="ctr">
              <a:lnSpc>
                <a:spcPct val="110000"/>
              </a:lnSpc>
              <a:buNone/>
            </a:pPr>
            <a:r>
              <a:rPr lang="en-US" i="1" dirty="0"/>
              <a:t>Reginald M. Hislop, III </a:t>
            </a:r>
          </a:p>
          <a:p>
            <a:pPr marL="0" indent="0" algn="ctr">
              <a:lnSpc>
                <a:spcPct val="110000"/>
              </a:lnSpc>
              <a:buNone/>
            </a:pPr>
            <a:r>
              <a:rPr lang="en-US" i="1" dirty="0"/>
              <a:t>Managing Partner</a:t>
            </a:r>
          </a:p>
          <a:p>
            <a:pPr marL="0" indent="0" algn="ctr">
              <a:lnSpc>
                <a:spcPct val="110000"/>
              </a:lnSpc>
              <a:buNone/>
            </a:pPr>
            <a:r>
              <a:rPr lang="en-US" i="1" dirty="0"/>
              <a:t>H2 Healthcare, LLC</a:t>
            </a:r>
          </a:p>
        </p:txBody>
      </p:sp>
    </p:spTree>
    <p:extLst>
      <p:ext uri="{BB962C8B-B14F-4D97-AF65-F5344CB8AC3E}">
        <p14:creationId xmlns:p14="http://schemas.microsoft.com/office/powerpoint/2010/main" val="374358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C46293-89F7-40FE-A017-4A035782CB6E}"/>
              </a:ext>
            </a:extLst>
          </p:cNvPr>
          <p:cNvSpPr>
            <a:spLocks noGrp="1"/>
          </p:cNvSpPr>
          <p:nvPr>
            <p:ph type="title"/>
          </p:nvPr>
        </p:nvSpPr>
        <p:spPr/>
        <p:txBody>
          <a:bodyPr/>
          <a:lstStyle/>
          <a:p>
            <a:r>
              <a:rPr lang="en-US" dirty="0"/>
              <a:t>The Landscape</a:t>
            </a:r>
          </a:p>
        </p:txBody>
      </p:sp>
      <p:sp>
        <p:nvSpPr>
          <p:cNvPr id="3" name="Content Placeholder 2">
            <a:extLst>
              <a:ext uri="{FF2B5EF4-FFF2-40B4-BE49-F238E27FC236}">
                <a16:creationId xmlns:a16="http://schemas.microsoft.com/office/drawing/2014/main" id="{91FFDBA2-AFA9-47B1-910B-7F566DB44B16}"/>
              </a:ext>
            </a:extLst>
          </p:cNvPr>
          <p:cNvSpPr>
            <a:spLocks noGrp="1"/>
          </p:cNvSpPr>
          <p:nvPr>
            <p:ph idx="1"/>
          </p:nvPr>
        </p:nvSpPr>
        <p:spPr/>
        <p:txBody>
          <a:bodyPr/>
          <a:lstStyle/>
          <a:p>
            <a:r>
              <a:rPr lang="en-US" dirty="0"/>
              <a:t>Utilization patterns have shifted</a:t>
            </a:r>
          </a:p>
          <a:p>
            <a:r>
              <a:rPr lang="en-US" dirty="0"/>
              <a:t>Patient profiles have changed</a:t>
            </a:r>
          </a:p>
          <a:p>
            <a:r>
              <a:rPr lang="en-US" dirty="0"/>
              <a:t>Demand is moving to efficiency models</a:t>
            </a:r>
          </a:p>
          <a:p>
            <a:r>
              <a:rPr lang="en-US" dirty="0"/>
              <a:t>Clinical drivers are ruling the day</a:t>
            </a:r>
          </a:p>
          <a:p>
            <a:r>
              <a:rPr lang="en-US" dirty="0"/>
              <a:t>Quality matters</a:t>
            </a:r>
          </a:p>
          <a:p>
            <a:r>
              <a:rPr lang="en-US" dirty="0"/>
              <a:t>Many providers/not enough good paying patients</a:t>
            </a:r>
          </a:p>
          <a:p>
            <a:r>
              <a:rPr lang="en-US" dirty="0"/>
              <a:t>Managed care impact</a:t>
            </a:r>
          </a:p>
        </p:txBody>
      </p:sp>
      <p:pic>
        <p:nvPicPr>
          <p:cNvPr id="5" name="Picture 4">
            <a:extLst>
              <a:ext uri="{FF2B5EF4-FFF2-40B4-BE49-F238E27FC236}">
                <a16:creationId xmlns:a16="http://schemas.microsoft.com/office/drawing/2014/main" id="{61E43A34-3824-4350-BF0F-74448FCE1656}"/>
              </a:ext>
            </a:extLst>
          </p:cNvPr>
          <p:cNvPicPr>
            <a:picLocks noChangeAspect="1"/>
          </p:cNvPicPr>
          <p:nvPr/>
        </p:nvPicPr>
        <p:blipFill>
          <a:blip r:embed="rId2"/>
          <a:stretch>
            <a:fillRect/>
          </a:stretch>
        </p:blipFill>
        <p:spPr>
          <a:xfrm>
            <a:off x="7218696" y="2528887"/>
            <a:ext cx="2543175" cy="1800225"/>
          </a:xfrm>
          <a:prstGeom prst="rect">
            <a:avLst/>
          </a:prstGeom>
        </p:spPr>
      </p:pic>
    </p:spTree>
    <p:extLst>
      <p:ext uri="{BB962C8B-B14F-4D97-AF65-F5344CB8AC3E}">
        <p14:creationId xmlns:p14="http://schemas.microsoft.com/office/powerpoint/2010/main" val="1489403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D1037-E121-406A-ACC5-A1E1DEA62039}"/>
              </a:ext>
            </a:extLst>
          </p:cNvPr>
          <p:cNvSpPr>
            <a:spLocks noGrp="1"/>
          </p:cNvSpPr>
          <p:nvPr>
            <p:ph type="title"/>
          </p:nvPr>
        </p:nvSpPr>
        <p:spPr/>
        <p:txBody>
          <a:bodyPr/>
          <a:lstStyle/>
          <a:p>
            <a:r>
              <a:rPr lang="en-US" dirty="0"/>
              <a:t>PDPM – what’s it really all about?</a:t>
            </a:r>
          </a:p>
        </p:txBody>
      </p:sp>
      <p:sp>
        <p:nvSpPr>
          <p:cNvPr id="3" name="Content Placeholder 2">
            <a:extLst>
              <a:ext uri="{FF2B5EF4-FFF2-40B4-BE49-F238E27FC236}">
                <a16:creationId xmlns:a16="http://schemas.microsoft.com/office/drawing/2014/main" id="{21B41E12-F2CF-43EF-B5D0-8E149E8B7529}"/>
              </a:ext>
            </a:extLst>
          </p:cNvPr>
          <p:cNvSpPr>
            <a:spLocks noGrp="1"/>
          </p:cNvSpPr>
          <p:nvPr>
            <p:ph idx="1"/>
          </p:nvPr>
        </p:nvSpPr>
        <p:spPr/>
        <p:txBody>
          <a:bodyPr/>
          <a:lstStyle/>
          <a:p>
            <a:r>
              <a:rPr lang="en-US" dirty="0"/>
              <a:t>How to read the tea leaves: PDPM is about a shift to rate equalization for post-acute care</a:t>
            </a:r>
          </a:p>
          <a:p>
            <a:r>
              <a:rPr lang="en-US" dirty="0"/>
              <a:t>PDPM, PDGM, IRF PPS – Clinical classification is the relevant driver</a:t>
            </a:r>
          </a:p>
          <a:p>
            <a:r>
              <a:rPr lang="en-US" dirty="0"/>
              <a:t>Incentives are around efficiency vs. place of care</a:t>
            </a:r>
          </a:p>
          <a:p>
            <a:r>
              <a:rPr lang="en-US" dirty="0"/>
              <a:t>Value-Base elements are woven-in</a:t>
            </a:r>
          </a:p>
          <a:p>
            <a:r>
              <a:rPr lang="en-US" dirty="0"/>
              <a:t>Check the new QMs…..</a:t>
            </a:r>
          </a:p>
          <a:p>
            <a:r>
              <a:rPr lang="en-US" dirty="0"/>
              <a:t>IMPACT Act elements</a:t>
            </a:r>
          </a:p>
        </p:txBody>
      </p:sp>
      <p:pic>
        <p:nvPicPr>
          <p:cNvPr id="5" name="Picture 4">
            <a:extLst>
              <a:ext uri="{FF2B5EF4-FFF2-40B4-BE49-F238E27FC236}">
                <a16:creationId xmlns:a16="http://schemas.microsoft.com/office/drawing/2014/main" id="{D1D65F48-6765-46DB-B26C-CE0E8D640F18}"/>
              </a:ext>
            </a:extLst>
          </p:cNvPr>
          <p:cNvPicPr>
            <a:picLocks noChangeAspect="1"/>
          </p:cNvPicPr>
          <p:nvPr/>
        </p:nvPicPr>
        <p:blipFill>
          <a:blip r:embed="rId2"/>
          <a:stretch>
            <a:fillRect/>
          </a:stretch>
        </p:blipFill>
        <p:spPr>
          <a:xfrm>
            <a:off x="7418721" y="3127458"/>
            <a:ext cx="2143125" cy="2143125"/>
          </a:xfrm>
          <a:prstGeom prst="rect">
            <a:avLst/>
          </a:prstGeom>
        </p:spPr>
      </p:pic>
    </p:spTree>
    <p:extLst>
      <p:ext uri="{BB962C8B-B14F-4D97-AF65-F5344CB8AC3E}">
        <p14:creationId xmlns:p14="http://schemas.microsoft.com/office/powerpoint/2010/main" val="158173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86EFAB-93CA-4B2C-B380-FA44C8EC10BF}"/>
              </a:ext>
            </a:extLst>
          </p:cNvPr>
          <p:cNvSpPr>
            <a:spLocks noGrp="1"/>
          </p:cNvSpPr>
          <p:nvPr>
            <p:ph type="title"/>
          </p:nvPr>
        </p:nvSpPr>
        <p:spPr/>
        <p:txBody>
          <a:bodyPr/>
          <a:lstStyle/>
          <a:p>
            <a:r>
              <a:rPr lang="en-US" dirty="0"/>
              <a:t>Is there a path evident (</a:t>
            </a:r>
            <a:r>
              <a:rPr lang="en-US" sz="2400" i="1" dirty="0"/>
              <a:t>or, if you come to the fork in the road, take it</a:t>
            </a:r>
            <a:r>
              <a:rPr lang="en-US" dirty="0"/>
              <a:t>)?</a:t>
            </a:r>
          </a:p>
        </p:txBody>
      </p:sp>
      <p:sp>
        <p:nvSpPr>
          <p:cNvPr id="3" name="Content Placeholder 2">
            <a:extLst>
              <a:ext uri="{FF2B5EF4-FFF2-40B4-BE49-F238E27FC236}">
                <a16:creationId xmlns:a16="http://schemas.microsoft.com/office/drawing/2014/main" id="{7B03AA58-4860-4B60-81D7-9E6A40036D45}"/>
              </a:ext>
            </a:extLst>
          </p:cNvPr>
          <p:cNvSpPr>
            <a:spLocks noGrp="1"/>
          </p:cNvSpPr>
          <p:nvPr>
            <p:ph idx="1"/>
          </p:nvPr>
        </p:nvSpPr>
        <p:spPr>
          <a:xfrm>
            <a:off x="1451579" y="2015732"/>
            <a:ext cx="9990453" cy="3450613"/>
          </a:xfrm>
        </p:spPr>
        <p:txBody>
          <a:bodyPr/>
          <a:lstStyle/>
          <a:p>
            <a:r>
              <a:rPr lang="en-US" dirty="0"/>
              <a:t>Utilization and capacity are imbalanced – the search for equilibrium</a:t>
            </a:r>
          </a:p>
          <a:p>
            <a:r>
              <a:rPr lang="en-US" dirty="0"/>
              <a:t>The SNF evolution – the end of long-term, institutional care models</a:t>
            </a:r>
          </a:p>
          <a:p>
            <a:r>
              <a:rPr lang="en-US" dirty="0"/>
              <a:t>The Post-Acute SNF: More clinical, less therapy, less length of stay, more upstream and downstream integrated</a:t>
            </a:r>
          </a:p>
          <a:p>
            <a:r>
              <a:rPr lang="en-US" dirty="0"/>
              <a:t>Other providers are at the table (they want market share)</a:t>
            </a:r>
          </a:p>
          <a:p>
            <a:r>
              <a:rPr lang="en-US" dirty="0"/>
              <a:t>Medicare Advantage – how their rules and views impact the market</a:t>
            </a:r>
          </a:p>
          <a:p>
            <a:r>
              <a:rPr lang="en-US" dirty="0"/>
              <a:t>Urban, rural, suburban….</a:t>
            </a:r>
          </a:p>
          <a:p>
            <a:endParaRPr lang="en-US" dirty="0"/>
          </a:p>
        </p:txBody>
      </p:sp>
      <p:pic>
        <p:nvPicPr>
          <p:cNvPr id="7" name="Picture 6">
            <a:extLst>
              <a:ext uri="{FF2B5EF4-FFF2-40B4-BE49-F238E27FC236}">
                <a16:creationId xmlns:a16="http://schemas.microsoft.com/office/drawing/2014/main" id="{86739610-199E-41C2-80BF-559FF7E56FE3}"/>
              </a:ext>
            </a:extLst>
          </p:cNvPr>
          <p:cNvPicPr>
            <a:picLocks noChangeAspect="1"/>
          </p:cNvPicPr>
          <p:nvPr/>
        </p:nvPicPr>
        <p:blipFill>
          <a:blip r:embed="rId2"/>
          <a:stretch>
            <a:fillRect/>
          </a:stretch>
        </p:blipFill>
        <p:spPr>
          <a:xfrm>
            <a:off x="8820902" y="3501189"/>
            <a:ext cx="2466975" cy="1857375"/>
          </a:xfrm>
          <a:prstGeom prst="rect">
            <a:avLst/>
          </a:prstGeom>
        </p:spPr>
      </p:pic>
    </p:spTree>
    <p:extLst>
      <p:ext uri="{BB962C8B-B14F-4D97-AF65-F5344CB8AC3E}">
        <p14:creationId xmlns:p14="http://schemas.microsoft.com/office/powerpoint/2010/main" val="2496834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F56BC2-5E50-4ED6-9BB0-43C8495A5CBE}"/>
              </a:ext>
            </a:extLst>
          </p:cNvPr>
          <p:cNvSpPr>
            <a:spLocks noGrp="1"/>
          </p:cNvSpPr>
          <p:nvPr>
            <p:ph type="title"/>
          </p:nvPr>
        </p:nvSpPr>
        <p:spPr/>
        <p:txBody>
          <a:bodyPr/>
          <a:lstStyle/>
          <a:p>
            <a:r>
              <a:rPr lang="en-US" dirty="0"/>
              <a:t>Charting a course</a:t>
            </a:r>
          </a:p>
        </p:txBody>
      </p:sp>
      <p:sp>
        <p:nvSpPr>
          <p:cNvPr id="3" name="Content Placeholder 2">
            <a:extLst>
              <a:ext uri="{FF2B5EF4-FFF2-40B4-BE49-F238E27FC236}">
                <a16:creationId xmlns:a16="http://schemas.microsoft.com/office/drawing/2014/main" id="{5B174146-998C-40F3-93A0-2CF9344C8C48}"/>
              </a:ext>
            </a:extLst>
          </p:cNvPr>
          <p:cNvSpPr>
            <a:spLocks noGrp="1"/>
          </p:cNvSpPr>
          <p:nvPr>
            <p:ph idx="1"/>
          </p:nvPr>
        </p:nvSpPr>
        <p:spPr>
          <a:xfrm>
            <a:off x="1451579" y="2015732"/>
            <a:ext cx="9761853" cy="3612591"/>
          </a:xfrm>
        </p:spPr>
        <p:txBody>
          <a:bodyPr/>
          <a:lstStyle/>
          <a:p>
            <a:r>
              <a:rPr lang="en-US" dirty="0"/>
              <a:t>Frost – “</a:t>
            </a:r>
            <a:r>
              <a:rPr lang="en-US" i="1" dirty="0"/>
              <a:t>I took the one less traveled by, and that has made all the difference”</a:t>
            </a:r>
          </a:p>
          <a:p>
            <a:r>
              <a:rPr lang="en-US" dirty="0"/>
              <a:t>Prior proper positioning – too much therapy vs. building clinical capacity</a:t>
            </a:r>
          </a:p>
          <a:p>
            <a:r>
              <a:rPr lang="en-US" dirty="0"/>
              <a:t>Match incentives – the game is best played by ignoring the reimbursement fixation (the RUGs fall out)</a:t>
            </a:r>
          </a:p>
          <a:p>
            <a:r>
              <a:rPr lang="en-US" dirty="0"/>
              <a:t>Money is tied to something – do you know what it is?</a:t>
            </a:r>
          </a:p>
          <a:p>
            <a:r>
              <a:rPr lang="en-US" dirty="0"/>
              <a:t>Is your facility aligned to the market?</a:t>
            </a:r>
          </a:p>
          <a:p>
            <a:r>
              <a:rPr lang="en-US" dirty="0"/>
              <a:t>What you control, what you don’t</a:t>
            </a:r>
          </a:p>
        </p:txBody>
      </p:sp>
      <p:pic>
        <p:nvPicPr>
          <p:cNvPr id="5" name="Picture 4">
            <a:extLst>
              <a:ext uri="{FF2B5EF4-FFF2-40B4-BE49-F238E27FC236}">
                <a16:creationId xmlns:a16="http://schemas.microsoft.com/office/drawing/2014/main" id="{1EAC2E96-5A26-4492-874B-B5BD7DB895E0}"/>
              </a:ext>
            </a:extLst>
          </p:cNvPr>
          <p:cNvPicPr>
            <a:picLocks noChangeAspect="1"/>
          </p:cNvPicPr>
          <p:nvPr/>
        </p:nvPicPr>
        <p:blipFill>
          <a:blip r:embed="rId2"/>
          <a:stretch>
            <a:fillRect/>
          </a:stretch>
        </p:blipFill>
        <p:spPr>
          <a:xfrm>
            <a:off x="7660857" y="3485198"/>
            <a:ext cx="2428875" cy="2143125"/>
          </a:xfrm>
          <a:prstGeom prst="rect">
            <a:avLst/>
          </a:prstGeom>
        </p:spPr>
      </p:pic>
    </p:spTree>
    <p:extLst>
      <p:ext uri="{BB962C8B-B14F-4D97-AF65-F5344CB8AC3E}">
        <p14:creationId xmlns:p14="http://schemas.microsoft.com/office/powerpoint/2010/main" val="39611348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B5B275-B616-4F4F-9675-6E242663C17D}"/>
              </a:ext>
            </a:extLst>
          </p:cNvPr>
          <p:cNvSpPr>
            <a:spLocks noGrp="1"/>
          </p:cNvSpPr>
          <p:nvPr>
            <p:ph type="title"/>
          </p:nvPr>
        </p:nvSpPr>
        <p:spPr/>
        <p:txBody>
          <a:bodyPr/>
          <a:lstStyle/>
          <a:p>
            <a:r>
              <a:rPr lang="en-US" dirty="0"/>
              <a:t>I know you know this, but…..</a:t>
            </a:r>
          </a:p>
        </p:txBody>
      </p:sp>
      <p:sp>
        <p:nvSpPr>
          <p:cNvPr id="3" name="Content Placeholder 2">
            <a:extLst>
              <a:ext uri="{FF2B5EF4-FFF2-40B4-BE49-F238E27FC236}">
                <a16:creationId xmlns:a16="http://schemas.microsoft.com/office/drawing/2014/main" id="{4E0823F4-5A90-4EF8-819D-7F8041B60F6F}"/>
              </a:ext>
            </a:extLst>
          </p:cNvPr>
          <p:cNvSpPr>
            <a:spLocks noGrp="1"/>
          </p:cNvSpPr>
          <p:nvPr>
            <p:ph idx="1"/>
          </p:nvPr>
        </p:nvSpPr>
        <p:spPr/>
        <p:txBody>
          <a:bodyPr/>
          <a:lstStyle/>
          <a:p>
            <a:r>
              <a:rPr lang="en-US" dirty="0"/>
              <a:t>The Thriving SNF: Smaller, private rooms, efficient layout, generally newer bricks and mortar, up-to-date IT infrastructure, intra-urban/suburban location, highly rated (Five Stars), good reputation, in-market for a few years, stable management particularly DON, low fixed-costs.</a:t>
            </a:r>
          </a:p>
          <a:p>
            <a:r>
              <a:rPr lang="en-US" dirty="0"/>
              <a:t>The Dying SNF: Large building, old building, semi-private (or worse) rooms, institutional, long corridors, weak IT infrastructure, challenged location (urban or rural), multiple owner history, history of management turnover, poor star ratings, high fixed costs, historically high Medicaid census.</a:t>
            </a:r>
          </a:p>
        </p:txBody>
      </p:sp>
    </p:spTree>
    <p:extLst>
      <p:ext uri="{BB962C8B-B14F-4D97-AF65-F5344CB8AC3E}">
        <p14:creationId xmlns:p14="http://schemas.microsoft.com/office/powerpoint/2010/main" val="14990359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F4764-A4E9-41D9-9FB1-6084349CF729}"/>
              </a:ext>
            </a:extLst>
          </p:cNvPr>
          <p:cNvSpPr>
            <a:spLocks noGrp="1"/>
          </p:cNvSpPr>
          <p:nvPr>
            <p:ph type="title"/>
          </p:nvPr>
        </p:nvSpPr>
        <p:spPr/>
        <p:txBody>
          <a:bodyPr/>
          <a:lstStyle/>
          <a:p>
            <a:r>
              <a:rPr lang="en-US" dirty="0"/>
              <a:t>Building a winner: Starts with quality</a:t>
            </a:r>
          </a:p>
        </p:txBody>
      </p:sp>
      <p:sp>
        <p:nvSpPr>
          <p:cNvPr id="3" name="Content Placeholder 2">
            <a:extLst>
              <a:ext uri="{FF2B5EF4-FFF2-40B4-BE49-F238E27FC236}">
                <a16:creationId xmlns:a16="http://schemas.microsoft.com/office/drawing/2014/main" id="{DA7A285C-E57F-4DBC-B172-27EED2325330}"/>
              </a:ext>
            </a:extLst>
          </p:cNvPr>
          <p:cNvSpPr>
            <a:spLocks noGrp="1"/>
          </p:cNvSpPr>
          <p:nvPr>
            <p:ph idx="1"/>
          </p:nvPr>
        </p:nvSpPr>
        <p:spPr/>
        <p:txBody>
          <a:bodyPr/>
          <a:lstStyle/>
          <a:p>
            <a:r>
              <a:rPr lang="en-US" dirty="0"/>
              <a:t>What “wins” today? Quality….Iacocca – JOB ONE! </a:t>
            </a:r>
          </a:p>
          <a:p>
            <a:r>
              <a:rPr lang="en-US" dirty="0"/>
              <a:t>Patient outcomes that matter: length of stay, Medicare spend per beneficiary, rehospitalizations and ER transfers, functional improvement, low adverse incidents (weight-loss, nosocomial infections, falls (especially with injury), skin injuries).</a:t>
            </a:r>
          </a:p>
          <a:p>
            <a:r>
              <a:rPr lang="en-US" dirty="0"/>
              <a:t>Care pathways – proven, risk managed algorithms by disease category/patient type</a:t>
            </a:r>
          </a:p>
          <a:p>
            <a:r>
              <a:rPr lang="en-US" dirty="0"/>
              <a:t>Integrated, EMPLOYED, care teams with high competencies that work collaboratively to keep stays focused, costs low and care outcomes high</a:t>
            </a:r>
          </a:p>
        </p:txBody>
      </p:sp>
    </p:spTree>
    <p:extLst>
      <p:ext uri="{BB962C8B-B14F-4D97-AF65-F5344CB8AC3E}">
        <p14:creationId xmlns:p14="http://schemas.microsoft.com/office/powerpoint/2010/main" val="21973041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7B122-B680-4145-93AD-C03B9A12C7F6}"/>
              </a:ext>
            </a:extLst>
          </p:cNvPr>
          <p:cNvSpPr>
            <a:spLocks noGrp="1"/>
          </p:cNvSpPr>
          <p:nvPr>
            <p:ph type="title"/>
          </p:nvPr>
        </p:nvSpPr>
        <p:spPr/>
        <p:txBody>
          <a:bodyPr/>
          <a:lstStyle/>
          <a:p>
            <a:r>
              <a:rPr lang="en-US" dirty="0"/>
              <a:t>Let’s talk cost</a:t>
            </a:r>
          </a:p>
        </p:txBody>
      </p:sp>
      <p:sp>
        <p:nvSpPr>
          <p:cNvPr id="3" name="Content Placeholder 2">
            <a:extLst>
              <a:ext uri="{FF2B5EF4-FFF2-40B4-BE49-F238E27FC236}">
                <a16:creationId xmlns:a16="http://schemas.microsoft.com/office/drawing/2014/main" id="{4EBF9831-60AD-467B-82CE-4BFDDC5FBB47}"/>
              </a:ext>
            </a:extLst>
          </p:cNvPr>
          <p:cNvSpPr>
            <a:spLocks noGrp="1"/>
          </p:cNvSpPr>
          <p:nvPr>
            <p:ph idx="1"/>
          </p:nvPr>
        </p:nvSpPr>
        <p:spPr>
          <a:xfrm>
            <a:off x="1451579" y="2015732"/>
            <a:ext cx="9821259" cy="3450613"/>
          </a:xfrm>
        </p:spPr>
        <p:txBody>
          <a:bodyPr/>
          <a:lstStyle/>
          <a:p>
            <a:r>
              <a:rPr lang="en-US" dirty="0"/>
              <a:t>Rule 1 : Remove stupid money from the equation.  VBP and QRP performance, staffing</a:t>
            </a:r>
          </a:p>
          <a:p>
            <a:pPr marL="0" indent="0">
              <a:buNone/>
            </a:pPr>
            <a:r>
              <a:rPr lang="en-US" dirty="0"/>
              <a:t> via agency, retention problems, compliance and fines, etc.</a:t>
            </a:r>
          </a:p>
          <a:p>
            <a:r>
              <a:rPr lang="en-US" dirty="0"/>
              <a:t>Rule 2: Manage the patient care needs.  Drug costs, supply costs, </a:t>
            </a:r>
          </a:p>
          <a:p>
            <a:pPr marL="0" indent="0">
              <a:buNone/>
            </a:pPr>
            <a:r>
              <a:rPr lang="en-US" dirty="0"/>
              <a:t>care transition costs, supplement costs,  etc.</a:t>
            </a:r>
          </a:p>
          <a:p>
            <a:r>
              <a:rPr lang="en-US" dirty="0"/>
              <a:t>Rule 3: Learn when enough is enough (PDPM incentives) and </a:t>
            </a:r>
          </a:p>
          <a:p>
            <a:pPr marL="0" indent="0">
              <a:buNone/>
            </a:pPr>
            <a:r>
              <a:rPr lang="en-US" dirty="0"/>
              <a:t>where settings make a difference (transitional care models and home health)</a:t>
            </a:r>
          </a:p>
        </p:txBody>
      </p:sp>
      <p:pic>
        <p:nvPicPr>
          <p:cNvPr id="5" name="Picture 4">
            <a:extLst>
              <a:ext uri="{FF2B5EF4-FFF2-40B4-BE49-F238E27FC236}">
                <a16:creationId xmlns:a16="http://schemas.microsoft.com/office/drawing/2014/main" id="{3EC6F0DE-E291-44A5-A071-B8BDB254D868}"/>
              </a:ext>
            </a:extLst>
          </p:cNvPr>
          <p:cNvPicPr>
            <a:picLocks noChangeAspect="1"/>
          </p:cNvPicPr>
          <p:nvPr/>
        </p:nvPicPr>
        <p:blipFill>
          <a:blip r:embed="rId2"/>
          <a:stretch>
            <a:fillRect/>
          </a:stretch>
        </p:blipFill>
        <p:spPr>
          <a:xfrm>
            <a:off x="9401175" y="2431350"/>
            <a:ext cx="1871663" cy="2619375"/>
          </a:xfrm>
          <a:prstGeom prst="rect">
            <a:avLst/>
          </a:prstGeom>
        </p:spPr>
      </p:pic>
    </p:spTree>
    <p:extLst>
      <p:ext uri="{BB962C8B-B14F-4D97-AF65-F5344CB8AC3E}">
        <p14:creationId xmlns:p14="http://schemas.microsoft.com/office/powerpoint/2010/main" val="726727358"/>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136</TotalTime>
  <Words>1385</Words>
  <Application>Microsoft Office PowerPoint</Application>
  <PresentationFormat>Widescreen</PresentationFormat>
  <Paragraphs>150</Paragraphs>
  <Slides>22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Arial</vt:lpstr>
      <vt:lpstr>Gill Sans MT</vt:lpstr>
      <vt:lpstr>Gallery</vt:lpstr>
      <vt:lpstr>Specializing your SNF</vt:lpstr>
      <vt:lpstr>The news: change has arrived</vt:lpstr>
      <vt:lpstr>The Landscape</vt:lpstr>
      <vt:lpstr>PDPM – what’s it really all about?</vt:lpstr>
      <vt:lpstr>Is there a path evident (or, if you come to the fork in the road, take it)?</vt:lpstr>
      <vt:lpstr>Charting a course</vt:lpstr>
      <vt:lpstr>I know you know this, but…..</vt:lpstr>
      <vt:lpstr>Building a winner: Starts with quality</vt:lpstr>
      <vt:lpstr>Let’s talk cost</vt:lpstr>
      <vt:lpstr>Its not about therapy anymore, or is it?</vt:lpstr>
      <vt:lpstr>The puzzle and the pieces</vt:lpstr>
      <vt:lpstr>The better mousetrap: Why we are here</vt:lpstr>
      <vt:lpstr>Build a continuum to compete</vt:lpstr>
      <vt:lpstr>Strategies that win: multi-faceted patient types</vt:lpstr>
      <vt:lpstr>Strategies that win: All in-house</vt:lpstr>
      <vt:lpstr>Strategies that win: Partnerships</vt:lpstr>
      <vt:lpstr>Strategies that win: marketing</vt:lpstr>
      <vt:lpstr>Strategies that win: be able to go “at-risk”</vt:lpstr>
      <vt:lpstr>Strategies that win: Medicare advantage</vt:lpstr>
      <vt:lpstr>Strategies that win: PDPM</vt:lpstr>
      <vt:lpstr>Wrapping up: Parting shots</vt:lpstr>
      <vt:lpstr>The big picture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Specializing your SNF</dc:title>
  <dc:creator>Reginald Hislop</dc:creator>
  <cp:lastModifiedBy>Reginald Hislop</cp:lastModifiedBy>
  <cp:revision>17</cp:revision>
  <dcterms:created xsi:type="dcterms:W3CDTF">2019-11-09T15:24:02Z</dcterms:created>
  <dcterms:modified xsi:type="dcterms:W3CDTF">2023-03-28T19:47:16Z</dcterms:modified>
</cp:coreProperties>
</file>