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362" r:id="rId2"/>
    <p:sldId id="363" r:id="rId3"/>
    <p:sldId id="377" r:id="rId4"/>
    <p:sldId id="365" r:id="rId5"/>
    <p:sldId id="366" r:id="rId6"/>
    <p:sldId id="378" r:id="rId7"/>
    <p:sldId id="379" r:id="rId8"/>
    <p:sldId id="381" r:id="rId9"/>
    <p:sldId id="382" r:id="rId10"/>
    <p:sldId id="367"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403" r:id="rId28"/>
    <p:sldId id="404" r:id="rId29"/>
    <p:sldId id="405" r:id="rId30"/>
    <p:sldId id="406" r:id="rId31"/>
    <p:sldId id="407" r:id="rId32"/>
    <p:sldId id="399" r:id="rId33"/>
    <p:sldId id="400" r:id="rId34"/>
    <p:sldId id="402" r:id="rId3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899"/>
    <a:srgbClr val="FEF3DE"/>
    <a:srgbClr val="FCC049"/>
    <a:srgbClr val="183D6F"/>
    <a:srgbClr val="007AB4"/>
    <a:srgbClr val="929093"/>
    <a:srgbClr val="262A6A"/>
    <a:srgbClr val="404040"/>
    <a:srgbClr val="2699D2"/>
    <a:srgbClr val="1C43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94767" autoAdjust="0"/>
  </p:normalViewPr>
  <p:slideViewPr>
    <p:cSldViewPr snapToGrid="0" snapToObjects="1" showGuides="1">
      <p:cViewPr varScale="1">
        <p:scale>
          <a:sx n="68" d="100"/>
          <a:sy n="68" d="100"/>
        </p:scale>
        <p:origin x="804" y="72"/>
      </p:cViewPr>
      <p:guideLst>
        <p:guide orient="horz" pos="312"/>
        <p:guide pos="2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380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2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0FB42638-D1B3-4142-BFE4-3C3837212A64}" type="datetimeFigureOut">
              <a:rPr lang="en-US" smtClean="0"/>
              <a:t>3/30/2023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32DD2E78-D13A-41F1-A938-3F0B3637541F}" type="slidenum">
              <a:rPr lang="en-US" smtClean="0"/>
              <a:t>‹#›</a:t>
            </a:fld>
            <a:endParaRPr lang="en-US"/>
          </a:p>
        </p:txBody>
      </p:sp>
    </p:spTree>
    <p:extLst>
      <p:ext uri="{BB962C8B-B14F-4D97-AF65-F5344CB8AC3E}">
        <p14:creationId xmlns:p14="http://schemas.microsoft.com/office/powerpoint/2010/main" val="18482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FF1DBE5-82D9-45FB-AA83-11D71F76395A}"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06447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2E78-D13A-41F1-A938-3F0B3637541F}" type="slidenum">
              <a:rPr lang="en-US" smtClean="0"/>
              <a:t>27</a:t>
            </a:fld>
            <a:endParaRPr lang="en-US"/>
          </a:p>
        </p:txBody>
      </p:sp>
    </p:spTree>
    <p:extLst>
      <p:ext uri="{BB962C8B-B14F-4D97-AF65-F5344CB8AC3E}">
        <p14:creationId xmlns:p14="http://schemas.microsoft.com/office/powerpoint/2010/main" val="313514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5B4239-037C-4175-96EB-BDBDDF0BE8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30439" y="3127759"/>
            <a:ext cx="10287000" cy="1025497"/>
          </a:xfrm>
        </p:spPr>
        <p:txBody>
          <a:bodyPr anchor="b">
            <a:normAutofit/>
          </a:bodyPr>
          <a:lstStyle>
            <a:lvl1pPr algn="l">
              <a:defRPr sz="3200" b="1"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330439" y="4264335"/>
            <a:ext cx="10287000" cy="1401527"/>
          </a:xfrm>
          <a:noFill/>
        </p:spPr>
        <p:txBody>
          <a:bodyPr anchor="t">
            <a:normAutofit/>
          </a:bodyPr>
          <a:lstStyle>
            <a:lvl1pPr marL="0" indent="0">
              <a:spcAft>
                <a:spcPts val="0"/>
              </a:spcAft>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7" name="Straight Connector 6"/>
          <p:cNvCxnSpPr/>
          <p:nvPr userDrawn="1"/>
        </p:nvCxnSpPr>
        <p:spPr>
          <a:xfrm>
            <a:off x="330439" y="4153255"/>
            <a:ext cx="10287000" cy="0"/>
          </a:xfrm>
          <a:prstGeom prst="line">
            <a:avLst/>
          </a:prstGeom>
          <a:ln w="19050">
            <a:solidFill>
              <a:schemeClr val="accent3"/>
            </a:solidFill>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6F6861C1-4403-4113-93EF-61FFED7F445A}"/>
              </a:ext>
            </a:extLst>
          </p:cNvPr>
          <p:cNvSpPr txBox="1"/>
          <p:nvPr userDrawn="1"/>
        </p:nvSpPr>
        <p:spPr>
          <a:xfrm>
            <a:off x="11462760" y="6351388"/>
            <a:ext cx="729241"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4213174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3302" y="1555335"/>
            <a:ext cx="11260135" cy="4975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71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3301" y="1557132"/>
            <a:ext cx="5486400" cy="498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6143" y="1557133"/>
            <a:ext cx="5486400" cy="498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9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3301" y="1552204"/>
            <a:ext cx="5486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3301" y="2191966"/>
            <a:ext cx="54864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59587" y="1552205"/>
            <a:ext cx="5486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59587" y="2191967"/>
            <a:ext cx="54864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6895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9" name="TextBox 8"/>
          <p:cNvSpPr txBox="1"/>
          <p:nvPr userDrawn="1"/>
        </p:nvSpPr>
        <p:spPr>
          <a:xfrm>
            <a:off x="11518315" y="6546179"/>
            <a:ext cx="545368" cy="158097"/>
          </a:xfrm>
          <a:prstGeom prst="rect">
            <a:avLst/>
          </a:prstGeom>
          <a:noFill/>
        </p:spPr>
        <p:txBody>
          <a:bodyPr wrap="square" lIns="0" tIns="0" rIns="0" bIns="0" rtlCol="0">
            <a:spAutoFit/>
          </a:bodyPr>
          <a:lstStyle/>
          <a:p>
            <a:pPr algn="r"/>
            <a:fld id="{033E1BD6-8763-4040-AA6B-628050BD921A}" type="slidenum">
              <a:rPr lang="en-US" sz="1000" b="0" smtClean="0">
                <a:solidFill>
                  <a:schemeClr val="accent1"/>
                </a:solidFill>
                <a:latin typeface="Arial"/>
                <a:cs typeface="Arial"/>
              </a:rPr>
              <a:pPr algn="r"/>
              <a:t>‹#›</a:t>
            </a:fld>
            <a:endParaRPr lang="en-US" sz="1000" b="0" dirty="0">
              <a:solidFill>
                <a:schemeClr val="accent1"/>
              </a:solidFill>
              <a:latin typeface="Arial"/>
              <a:cs typeface="Arial"/>
            </a:endParaRPr>
          </a:p>
        </p:txBody>
      </p:sp>
      <p:sp>
        <p:nvSpPr>
          <p:cNvPr id="6" name="Title 1"/>
          <p:cNvSpPr>
            <a:spLocks noGrp="1"/>
          </p:cNvSpPr>
          <p:nvPr>
            <p:ph type="title"/>
          </p:nvPr>
        </p:nvSpPr>
        <p:spPr>
          <a:xfrm>
            <a:off x="453301" y="607228"/>
            <a:ext cx="11303271" cy="765140"/>
          </a:xfrm>
        </p:spPr>
        <p:txBody>
          <a:bodyPr/>
          <a:lstStyle>
            <a:lvl1pPr>
              <a:defRPr>
                <a:solidFill>
                  <a:schemeClr val="tx2"/>
                </a:solidFill>
              </a:defRPr>
            </a:lvl1pPr>
          </a:lstStyle>
          <a:p>
            <a:r>
              <a:rPr lang="en-US" dirty="0"/>
              <a:t>Click to edit Master title style</a:t>
            </a:r>
          </a:p>
        </p:txBody>
      </p:sp>
      <p:pic>
        <p:nvPicPr>
          <p:cNvPr id="7" name="Picture 6">
            <a:extLst>
              <a:ext uri="{FF2B5EF4-FFF2-40B4-BE49-F238E27FC236}">
                <a16:creationId xmlns:a16="http://schemas.microsoft.com/office/drawing/2014/main" id="{7340C99C-9B97-4E09-B8A4-623D0EEEB5FF}"/>
              </a:ext>
            </a:extLst>
          </p:cNvPr>
          <p:cNvPicPr>
            <a:picLocks noChangeAspect="1"/>
          </p:cNvPicPr>
          <p:nvPr userDrawn="1"/>
        </p:nvPicPr>
        <p:blipFill rotWithShape="1">
          <a:blip r:embed="rId2"/>
          <a:srcRect l="89089" t="2241" r="1053" b="91652"/>
          <a:stretch/>
        </p:blipFill>
        <p:spPr>
          <a:xfrm>
            <a:off x="10861705" y="153724"/>
            <a:ext cx="1201978" cy="418844"/>
          </a:xfrm>
          <a:prstGeom prst="rect">
            <a:avLst/>
          </a:prstGeom>
        </p:spPr>
      </p:pic>
    </p:spTree>
    <p:extLst>
      <p:ext uri="{BB962C8B-B14F-4D97-AF65-F5344CB8AC3E}">
        <p14:creationId xmlns:p14="http://schemas.microsoft.com/office/powerpoint/2010/main" val="343645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TextBox 6"/>
          <p:cNvSpPr txBox="1"/>
          <p:nvPr userDrawn="1"/>
        </p:nvSpPr>
        <p:spPr>
          <a:xfrm>
            <a:off x="11518315" y="6546179"/>
            <a:ext cx="545368" cy="158097"/>
          </a:xfrm>
          <a:prstGeom prst="rect">
            <a:avLst/>
          </a:prstGeom>
          <a:noFill/>
        </p:spPr>
        <p:txBody>
          <a:bodyPr wrap="square" lIns="0" tIns="0" rIns="0" bIns="0" rtlCol="0">
            <a:spAutoFit/>
          </a:bodyPr>
          <a:lstStyle/>
          <a:p>
            <a:pPr algn="r"/>
            <a:fld id="{033E1BD6-8763-4040-AA6B-628050BD921A}" type="slidenum">
              <a:rPr lang="en-US" sz="1000" b="0" smtClean="0">
                <a:solidFill>
                  <a:schemeClr val="accent1"/>
                </a:solidFill>
                <a:latin typeface="Arial"/>
                <a:cs typeface="Arial"/>
              </a:rPr>
              <a:pPr algn="r"/>
              <a:t>‹#›</a:t>
            </a:fld>
            <a:endParaRPr lang="en-US" sz="1000" b="0" dirty="0">
              <a:solidFill>
                <a:schemeClr val="accent1"/>
              </a:solidFill>
              <a:latin typeface="Arial"/>
              <a:cs typeface="Arial"/>
            </a:endParaRPr>
          </a:p>
        </p:txBody>
      </p:sp>
      <p:pic>
        <p:nvPicPr>
          <p:cNvPr id="5" name="Picture 4">
            <a:extLst>
              <a:ext uri="{FF2B5EF4-FFF2-40B4-BE49-F238E27FC236}">
                <a16:creationId xmlns:a16="http://schemas.microsoft.com/office/drawing/2014/main" id="{BDE77EAC-4382-40D2-BF99-58EC895D7E27}"/>
              </a:ext>
            </a:extLst>
          </p:cNvPr>
          <p:cNvPicPr>
            <a:picLocks noChangeAspect="1"/>
          </p:cNvPicPr>
          <p:nvPr userDrawn="1"/>
        </p:nvPicPr>
        <p:blipFill rotWithShape="1">
          <a:blip r:embed="rId2"/>
          <a:srcRect l="89089" t="2241" r="1053" b="91652"/>
          <a:stretch/>
        </p:blipFill>
        <p:spPr>
          <a:xfrm>
            <a:off x="10861705" y="153724"/>
            <a:ext cx="1201978" cy="418844"/>
          </a:xfrm>
          <a:prstGeom prst="rect">
            <a:avLst/>
          </a:prstGeom>
        </p:spPr>
      </p:pic>
    </p:spTree>
    <p:extLst>
      <p:ext uri="{BB962C8B-B14F-4D97-AF65-F5344CB8AC3E}">
        <p14:creationId xmlns:p14="http://schemas.microsoft.com/office/powerpoint/2010/main" val="367763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31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extBox 11"/>
          <p:cNvSpPr txBox="1"/>
          <p:nvPr userDrawn="1"/>
        </p:nvSpPr>
        <p:spPr>
          <a:xfrm>
            <a:off x="11462760" y="6351388"/>
            <a:ext cx="729241" cy="369332"/>
          </a:xfrm>
          <a:prstGeom prst="rect">
            <a:avLst/>
          </a:prstGeom>
          <a:solidFill>
            <a:schemeClr val="bg1"/>
          </a:solidFill>
        </p:spPr>
        <p:txBody>
          <a:bodyPr wrap="square" rtlCol="0">
            <a:spAutoFit/>
          </a:bodyPr>
          <a:lstStyle/>
          <a:p>
            <a:endParaRPr lang="en-US" sz="1800" dirty="0"/>
          </a:p>
        </p:txBody>
      </p:sp>
      <p:pic>
        <p:nvPicPr>
          <p:cNvPr id="5" name="Picture 4">
            <a:extLst>
              <a:ext uri="{FF2B5EF4-FFF2-40B4-BE49-F238E27FC236}">
                <a16:creationId xmlns:a16="http://schemas.microsoft.com/office/drawing/2014/main" id="{2EE6249B-FA6F-46C1-9F57-7229FA60AA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title"/>
          </p:nvPr>
        </p:nvSpPr>
        <p:spPr>
          <a:xfrm>
            <a:off x="330440" y="3127759"/>
            <a:ext cx="10287000" cy="1025497"/>
          </a:xfrm>
        </p:spPr>
        <p:txBody>
          <a:bodyPr anchor="b">
            <a:normAutofit/>
          </a:bodyPr>
          <a:lstStyle>
            <a:lvl1pPr algn="l">
              <a:defRPr sz="3200" b="1" cap="none">
                <a:solidFill>
                  <a:schemeClr val="accent1"/>
                </a:solidFill>
              </a:defRPr>
            </a:lvl1pPr>
          </a:lstStyle>
          <a:p>
            <a:r>
              <a:rPr lang="en-US" dirty="0"/>
              <a:t>Click to edit Master title style</a:t>
            </a:r>
          </a:p>
        </p:txBody>
      </p:sp>
      <p:sp>
        <p:nvSpPr>
          <p:cNvPr id="9" name="Text Placeholder 2"/>
          <p:cNvSpPr>
            <a:spLocks noGrp="1"/>
          </p:cNvSpPr>
          <p:nvPr>
            <p:ph type="body" idx="10"/>
          </p:nvPr>
        </p:nvSpPr>
        <p:spPr>
          <a:xfrm>
            <a:off x="330440" y="4264335"/>
            <a:ext cx="10287000" cy="1401527"/>
          </a:xfrm>
          <a:noFill/>
        </p:spPr>
        <p:txBody>
          <a:bodyPr anchor="t">
            <a:normAutofit/>
          </a:bodyP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0" name="Straight Connector 9"/>
          <p:cNvCxnSpPr>
            <a:cxnSpLocks/>
          </p:cNvCxnSpPr>
          <p:nvPr userDrawn="1"/>
        </p:nvCxnSpPr>
        <p:spPr>
          <a:xfrm>
            <a:off x="330440" y="4153255"/>
            <a:ext cx="10287000" cy="0"/>
          </a:xfrm>
          <a:prstGeom prst="line">
            <a:avLst/>
          </a:prstGeom>
          <a:ln w="19050">
            <a:solidFill>
              <a:schemeClr val="accent3"/>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1615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3B986D-A7D1-4376-9637-4F0168B54E7A}"/>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p:cNvSpPr>
            <a:spLocks noGrp="1"/>
          </p:cNvSpPr>
          <p:nvPr>
            <p:ph type="body" idx="1"/>
          </p:nvPr>
        </p:nvSpPr>
        <p:spPr>
          <a:xfrm>
            <a:off x="453302" y="1561271"/>
            <a:ext cx="11260135" cy="496968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1518315" y="6546179"/>
            <a:ext cx="545368" cy="158097"/>
          </a:xfrm>
          <a:prstGeom prst="rect">
            <a:avLst/>
          </a:prstGeom>
          <a:noFill/>
        </p:spPr>
        <p:txBody>
          <a:bodyPr wrap="square" lIns="0" tIns="0" rIns="0" bIns="0" rtlCol="0">
            <a:spAutoFit/>
          </a:bodyPr>
          <a:lstStyle/>
          <a:p>
            <a:pPr algn="r"/>
            <a:fld id="{033E1BD6-8763-4040-AA6B-628050BD921A}" type="slidenum">
              <a:rPr lang="en-US" sz="1000" b="0" smtClean="0">
                <a:solidFill>
                  <a:schemeClr val="accent1"/>
                </a:solidFill>
                <a:latin typeface="Arial"/>
                <a:cs typeface="Arial"/>
              </a:rPr>
              <a:pPr algn="r"/>
              <a:t>‹#›</a:t>
            </a:fld>
            <a:endParaRPr lang="en-US" sz="1000" b="0" dirty="0">
              <a:solidFill>
                <a:schemeClr val="accent1"/>
              </a:solidFill>
              <a:latin typeface="Arial"/>
              <a:cs typeface="Arial"/>
            </a:endParaRPr>
          </a:p>
        </p:txBody>
      </p:sp>
      <p:sp>
        <p:nvSpPr>
          <p:cNvPr id="2" name="Title Placeholder 1"/>
          <p:cNvSpPr>
            <a:spLocks noGrp="1"/>
          </p:cNvSpPr>
          <p:nvPr>
            <p:ph type="title"/>
          </p:nvPr>
        </p:nvSpPr>
        <p:spPr>
          <a:xfrm>
            <a:off x="453301" y="607228"/>
            <a:ext cx="11260135" cy="7651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5670483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8" r:id="rId6"/>
    <p:sldLayoutId id="2147483690" r:id="rId7"/>
    <p:sldLayoutId id="2147483669" r:id="rId8"/>
    <p:sldLayoutId id="2147483672" r:id="rId9"/>
  </p:sldLayoutIdLst>
  <p:txStyles>
    <p:titleStyle>
      <a:lvl1pPr algn="l" defTabSz="457200" rtl="0" eaLnBrk="1" latinLnBrk="0" hangingPunct="1">
        <a:spcBef>
          <a:spcPct val="0"/>
        </a:spcBef>
        <a:buNone/>
        <a:defRPr sz="3200" b="1" kern="1200">
          <a:solidFill>
            <a:schemeClr val="tx2"/>
          </a:solidFill>
          <a:latin typeface="+mn-lt"/>
          <a:ea typeface="+mj-ea"/>
          <a:cs typeface="Arial" panose="020B0604020202020204" pitchFamily="34" charset="0"/>
        </a:defRPr>
      </a:lvl1pPr>
    </p:titleStyle>
    <p:bodyStyle>
      <a:lvl1pPr marL="342900" indent="-342900" algn="l" defTabSz="457200" rtl="0" eaLnBrk="1" latinLnBrk="0" hangingPunct="1">
        <a:spcBef>
          <a:spcPts val="0"/>
        </a:spcBef>
        <a:spcAft>
          <a:spcPts val="600"/>
        </a:spcAft>
        <a:buClr>
          <a:schemeClr val="tx2"/>
        </a:buClr>
        <a:buFont typeface="Arial"/>
        <a:buChar char="•"/>
        <a:defRPr sz="2800" kern="1200">
          <a:solidFill>
            <a:schemeClr val="tx1"/>
          </a:solidFill>
          <a:latin typeface="Calibri" panose="020F0502020204030204" pitchFamily="34" charset="0"/>
          <a:ea typeface="+mn-ea"/>
          <a:cs typeface="Arial"/>
        </a:defRPr>
      </a:lvl1pPr>
      <a:lvl2pPr marL="742950" indent="-285750" algn="l" defTabSz="457200" rtl="0" eaLnBrk="1" latinLnBrk="0" hangingPunct="1">
        <a:spcBef>
          <a:spcPts val="0"/>
        </a:spcBef>
        <a:spcAft>
          <a:spcPts val="600"/>
        </a:spcAft>
        <a:buClr>
          <a:schemeClr val="tx2"/>
        </a:buClr>
        <a:buFont typeface="Arial"/>
        <a:buChar char="–"/>
        <a:defRPr sz="2400" kern="1200">
          <a:solidFill>
            <a:schemeClr val="tx1"/>
          </a:solidFill>
          <a:latin typeface="Calibri" panose="020F0502020204030204" pitchFamily="34" charset="0"/>
          <a:ea typeface="+mn-ea"/>
          <a:cs typeface="Arial"/>
        </a:defRPr>
      </a:lvl2pPr>
      <a:lvl3pPr marL="1143000" indent="-228600" algn="l" defTabSz="457200" rtl="0" eaLnBrk="1" latinLnBrk="0" hangingPunct="1">
        <a:spcBef>
          <a:spcPts val="0"/>
        </a:spcBef>
        <a:spcAft>
          <a:spcPts val="600"/>
        </a:spcAft>
        <a:buClr>
          <a:schemeClr val="tx2"/>
        </a:buClr>
        <a:buFont typeface="Arial"/>
        <a:buChar char="•"/>
        <a:defRPr sz="2400" kern="1200">
          <a:solidFill>
            <a:schemeClr val="tx1"/>
          </a:solidFill>
          <a:latin typeface="Calibri" panose="020F0502020204030204" pitchFamily="34" charset="0"/>
          <a:ea typeface="+mn-ea"/>
          <a:cs typeface="Arial"/>
        </a:defRPr>
      </a:lvl3pPr>
      <a:lvl4pPr marL="1600200" indent="-228600" algn="l" defTabSz="457200" rtl="0" eaLnBrk="1" latinLnBrk="0" hangingPunct="1">
        <a:spcBef>
          <a:spcPts val="0"/>
        </a:spcBef>
        <a:spcAft>
          <a:spcPts val="600"/>
        </a:spcAft>
        <a:buClr>
          <a:schemeClr val="tx2"/>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ts val="0"/>
        </a:spcBef>
        <a:spcAft>
          <a:spcPts val="600"/>
        </a:spcAft>
        <a:buClr>
          <a:schemeClr val="tx2"/>
        </a:buClr>
        <a:buFont typeface="Arial"/>
        <a:buChar char="»"/>
        <a:defRPr sz="20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r>
              <a:rPr lang="en-US" altLang="en-US" dirty="0"/>
              <a:t>A WEBINAR PRESENTED ON JUNE 9, 2020</a:t>
            </a:r>
          </a:p>
        </p:txBody>
      </p:sp>
      <p:sp>
        <p:nvSpPr>
          <p:cNvPr id="2" name="Title 1"/>
          <p:cNvSpPr>
            <a:spLocks noGrp="1"/>
          </p:cNvSpPr>
          <p:nvPr>
            <p:ph type="title"/>
          </p:nvPr>
        </p:nvSpPr>
        <p:spPr/>
        <p:txBody>
          <a:bodyPr>
            <a:normAutofit/>
          </a:bodyPr>
          <a:lstStyle/>
          <a:p>
            <a:r>
              <a:rPr lang="en-US" altLang="en-US" dirty="0"/>
              <a:t>Survey Success for Long-Term Care</a:t>
            </a:r>
            <a:endParaRPr lang="en-US" dirty="0"/>
          </a:p>
        </p:txBody>
      </p:sp>
    </p:spTree>
    <p:extLst>
      <p:ext uri="{BB962C8B-B14F-4D97-AF65-F5344CB8AC3E}">
        <p14:creationId xmlns:p14="http://schemas.microsoft.com/office/powerpoint/2010/main" val="391341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Title – “Two Content” Layout Example</a:t>
            </a:r>
            <a:endParaRPr lang="en-US" dirty="0"/>
          </a:p>
        </p:txBody>
      </p:sp>
      <p:sp>
        <p:nvSpPr>
          <p:cNvPr id="3" name="Content Placeholder 2"/>
          <p:cNvSpPr>
            <a:spLocks noGrp="1"/>
          </p:cNvSpPr>
          <p:nvPr>
            <p:ph sz="half" idx="1"/>
          </p:nvPr>
        </p:nvSpPr>
        <p:spPr/>
        <p:txBody>
          <a:bodyPr/>
          <a:lstStyle/>
          <a:p>
            <a:r>
              <a:rPr lang="en-US"/>
              <a:t>Lorem ipsum delor</a:t>
            </a:r>
          </a:p>
          <a:p>
            <a:r>
              <a:rPr lang="en-US"/>
              <a:t>Undart wensetang is mebui</a:t>
            </a:r>
          </a:p>
          <a:p>
            <a:pPr lvl="1"/>
            <a:r>
              <a:rPr lang="en-US"/>
              <a:t>Adioran is vancerait unes</a:t>
            </a:r>
          </a:p>
          <a:p>
            <a:pPr lvl="1"/>
            <a:r>
              <a:rPr lang="en-US"/>
              <a:t>At deactre pir sellbany</a:t>
            </a:r>
          </a:p>
          <a:p>
            <a:r>
              <a:rPr lang="en-US"/>
              <a:t>Duincre stat and vilananos</a:t>
            </a:r>
          </a:p>
          <a:p>
            <a:pPr lvl="1"/>
            <a:r>
              <a:rPr lang="en-US"/>
              <a:t>Une wetang</a:t>
            </a:r>
            <a:endParaRPr lang="en-US" dirty="0"/>
          </a:p>
        </p:txBody>
      </p:sp>
      <p:sp>
        <p:nvSpPr>
          <p:cNvPr id="4" name="Content Placeholder 3"/>
          <p:cNvSpPr>
            <a:spLocks noGrp="1"/>
          </p:cNvSpPr>
          <p:nvPr>
            <p:ph sz="half" idx="2"/>
          </p:nvPr>
        </p:nvSpPr>
        <p:spPr/>
        <p:txBody>
          <a:bodyPr/>
          <a:lstStyle/>
          <a:p>
            <a:r>
              <a:rPr lang="en-US"/>
              <a:t>Lorem ipsum delor</a:t>
            </a:r>
          </a:p>
          <a:p>
            <a:r>
              <a:rPr lang="en-US"/>
              <a:t>Undart wensetang is mebui</a:t>
            </a:r>
          </a:p>
          <a:p>
            <a:pPr lvl="1"/>
            <a:r>
              <a:rPr lang="en-US"/>
              <a:t>Adioran is vancerait unes</a:t>
            </a:r>
          </a:p>
          <a:p>
            <a:pPr lvl="1"/>
            <a:r>
              <a:rPr lang="en-US"/>
              <a:t>At deactre pir sellbany</a:t>
            </a:r>
          </a:p>
          <a:p>
            <a:r>
              <a:rPr lang="en-US"/>
              <a:t>Duincre stat and vilananos</a:t>
            </a:r>
          </a:p>
          <a:p>
            <a:pPr lvl="1"/>
            <a:r>
              <a:rPr lang="en-US"/>
              <a:t>Une wetang</a:t>
            </a:r>
            <a:endParaRPr lang="en-US" dirty="0"/>
          </a:p>
        </p:txBody>
      </p:sp>
    </p:spTree>
    <p:extLst>
      <p:ext uri="{BB962C8B-B14F-4D97-AF65-F5344CB8AC3E}">
        <p14:creationId xmlns:p14="http://schemas.microsoft.com/office/powerpoint/2010/main" val="17977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4B74-42BA-429E-A58E-B322BB4D0BE1}"/>
              </a:ext>
            </a:extLst>
          </p:cNvPr>
          <p:cNvSpPr>
            <a:spLocks noGrp="1"/>
          </p:cNvSpPr>
          <p:nvPr>
            <p:ph type="title"/>
          </p:nvPr>
        </p:nvSpPr>
        <p:spPr/>
        <p:txBody>
          <a:bodyPr/>
          <a:lstStyle/>
          <a:p>
            <a:r>
              <a:rPr lang="en-US" dirty="0"/>
              <a:t>Survey Book: 24 hours, policy section</a:t>
            </a:r>
          </a:p>
        </p:txBody>
      </p:sp>
      <p:sp>
        <p:nvSpPr>
          <p:cNvPr id="3" name="Content Placeholder 2">
            <a:extLst>
              <a:ext uri="{FF2B5EF4-FFF2-40B4-BE49-F238E27FC236}">
                <a16:creationId xmlns:a16="http://schemas.microsoft.com/office/drawing/2014/main" id="{8BD38CEA-FD17-4258-93AE-E2C64E1F8392}"/>
              </a:ext>
            </a:extLst>
          </p:cNvPr>
          <p:cNvSpPr>
            <a:spLocks noGrp="1"/>
          </p:cNvSpPr>
          <p:nvPr>
            <p:ph sz="half" idx="1"/>
          </p:nvPr>
        </p:nvSpPr>
        <p:spPr/>
        <p:txBody>
          <a:bodyPr/>
          <a:lstStyle/>
          <a:p>
            <a:r>
              <a:rPr lang="en-US" dirty="0"/>
              <a:t>Standing Orders</a:t>
            </a:r>
          </a:p>
          <a:p>
            <a:r>
              <a:rPr lang="en-US" b="1" dirty="0"/>
              <a:t>Infection Control with NEW: Pandemic Policy/COVID Policies/Protocols</a:t>
            </a:r>
          </a:p>
          <a:p>
            <a:r>
              <a:rPr lang="en-US" dirty="0"/>
              <a:t>Influenza/Pneumococcal Immunization</a:t>
            </a:r>
          </a:p>
          <a:p>
            <a:r>
              <a:rPr lang="en-US" dirty="0"/>
              <a:t>Social Media</a:t>
            </a:r>
          </a:p>
          <a:p>
            <a:r>
              <a:rPr lang="en-US" dirty="0"/>
              <a:t>FDA/Pharmacy recalls</a:t>
            </a:r>
          </a:p>
          <a:p>
            <a:r>
              <a:rPr lang="en-US" dirty="0"/>
              <a:t>Quality Assurance/QAPI</a:t>
            </a:r>
          </a:p>
          <a:p>
            <a:r>
              <a:rPr lang="en-US" dirty="0"/>
              <a:t>Medication administration</a:t>
            </a:r>
          </a:p>
        </p:txBody>
      </p:sp>
      <p:sp>
        <p:nvSpPr>
          <p:cNvPr id="4" name="Content Placeholder 3">
            <a:extLst>
              <a:ext uri="{FF2B5EF4-FFF2-40B4-BE49-F238E27FC236}">
                <a16:creationId xmlns:a16="http://schemas.microsoft.com/office/drawing/2014/main" id="{5711560F-89FB-40B4-BB98-4F86B59011B8}"/>
              </a:ext>
            </a:extLst>
          </p:cNvPr>
          <p:cNvSpPr>
            <a:spLocks noGrp="1"/>
          </p:cNvSpPr>
          <p:nvPr>
            <p:ph sz="half" idx="2"/>
          </p:nvPr>
        </p:nvSpPr>
        <p:spPr/>
        <p:txBody>
          <a:bodyPr/>
          <a:lstStyle/>
          <a:p>
            <a:r>
              <a:rPr lang="en-US" dirty="0"/>
              <a:t>Oxygen</a:t>
            </a:r>
          </a:p>
          <a:p>
            <a:r>
              <a:rPr lang="en-US" dirty="0"/>
              <a:t>Accident/Incident Investigations</a:t>
            </a:r>
          </a:p>
          <a:p>
            <a:r>
              <a:rPr lang="en-US" dirty="0"/>
              <a:t>Abuse/Neglect/Misappropriation</a:t>
            </a:r>
          </a:p>
          <a:p>
            <a:r>
              <a:rPr lang="en-US" dirty="0"/>
              <a:t>Other:</a:t>
            </a:r>
          </a:p>
          <a:p>
            <a:pPr lvl="1"/>
            <a:r>
              <a:rPr lang="en-US" dirty="0"/>
              <a:t>Depending on resident characteristics, you may need additional policies that address issues such as language, personal preferences to incorporate sexual intimacy/sexual choice, ethnicity and culture, smoking, etc.</a:t>
            </a:r>
          </a:p>
        </p:txBody>
      </p:sp>
    </p:spTree>
    <p:extLst>
      <p:ext uri="{BB962C8B-B14F-4D97-AF65-F5344CB8AC3E}">
        <p14:creationId xmlns:p14="http://schemas.microsoft.com/office/powerpoint/2010/main" val="427000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E9DA-3D4C-4D11-B787-9337C89B444D}"/>
              </a:ext>
            </a:extLst>
          </p:cNvPr>
          <p:cNvSpPr>
            <a:spLocks noGrp="1"/>
          </p:cNvSpPr>
          <p:nvPr>
            <p:ph type="title"/>
          </p:nvPr>
        </p:nvSpPr>
        <p:spPr/>
        <p:txBody>
          <a:bodyPr>
            <a:normAutofit/>
          </a:bodyPr>
          <a:lstStyle/>
          <a:p>
            <a:r>
              <a:rPr lang="en-US" dirty="0"/>
              <a:t>Survey Book: Within 24 hours, documents</a:t>
            </a:r>
          </a:p>
        </p:txBody>
      </p:sp>
      <p:sp>
        <p:nvSpPr>
          <p:cNvPr id="3" name="Content Placeholder 2">
            <a:extLst>
              <a:ext uri="{FF2B5EF4-FFF2-40B4-BE49-F238E27FC236}">
                <a16:creationId xmlns:a16="http://schemas.microsoft.com/office/drawing/2014/main" id="{B1E64E45-13BB-4BC9-AB7A-E2EC6F2F8F11}"/>
              </a:ext>
            </a:extLst>
          </p:cNvPr>
          <p:cNvSpPr>
            <a:spLocks noGrp="1"/>
          </p:cNvSpPr>
          <p:nvPr>
            <p:ph sz="half" idx="1"/>
          </p:nvPr>
        </p:nvSpPr>
        <p:spPr/>
        <p:txBody>
          <a:bodyPr>
            <a:normAutofit fontScale="77500" lnSpcReduction="20000"/>
          </a:bodyPr>
          <a:lstStyle/>
          <a:p>
            <a:r>
              <a:rPr lang="en-US" dirty="0"/>
              <a:t>Maintenance supervisor name(s)</a:t>
            </a:r>
          </a:p>
          <a:p>
            <a:r>
              <a:rPr lang="en-US" dirty="0"/>
              <a:t>Floor plan with smoke compartments labeled</a:t>
            </a:r>
          </a:p>
          <a:p>
            <a:r>
              <a:rPr lang="en-US" dirty="0"/>
              <a:t>Emergency water agreement</a:t>
            </a:r>
          </a:p>
          <a:p>
            <a:r>
              <a:rPr lang="en-US" dirty="0"/>
              <a:t>Fire alarm certification</a:t>
            </a:r>
          </a:p>
          <a:p>
            <a:r>
              <a:rPr lang="en-US" dirty="0"/>
              <a:t>Electrical wiring certification</a:t>
            </a:r>
          </a:p>
          <a:p>
            <a:r>
              <a:rPr lang="en-US" dirty="0"/>
              <a:t>Fire Department consultation reports</a:t>
            </a:r>
          </a:p>
          <a:p>
            <a:r>
              <a:rPr lang="en-US" dirty="0"/>
              <a:t>Sprinkler system certification</a:t>
            </a:r>
          </a:p>
          <a:p>
            <a:r>
              <a:rPr lang="en-US" dirty="0"/>
              <a:t>Location of sprinkler stock supply</a:t>
            </a:r>
          </a:p>
          <a:p>
            <a:r>
              <a:rPr lang="en-US" dirty="0"/>
              <a:t>Range hood inspection</a:t>
            </a:r>
          </a:p>
          <a:p>
            <a:r>
              <a:rPr lang="en-US" dirty="0"/>
              <a:t>Copy of any fire watch documentation since last survey</a:t>
            </a:r>
          </a:p>
          <a:p>
            <a:r>
              <a:rPr lang="en-US" dirty="0"/>
              <a:t>Fire drills – past 12 months</a:t>
            </a:r>
          </a:p>
          <a:p>
            <a:r>
              <a:rPr lang="en-US" dirty="0"/>
              <a:t>Fire alarm monthly and annual inspections/testing/maintenance</a:t>
            </a:r>
          </a:p>
        </p:txBody>
      </p:sp>
      <p:sp>
        <p:nvSpPr>
          <p:cNvPr id="4" name="Content Placeholder 3">
            <a:extLst>
              <a:ext uri="{FF2B5EF4-FFF2-40B4-BE49-F238E27FC236}">
                <a16:creationId xmlns:a16="http://schemas.microsoft.com/office/drawing/2014/main" id="{F207EA2C-0629-4A1E-AE74-4AAF95DD41AA}"/>
              </a:ext>
            </a:extLst>
          </p:cNvPr>
          <p:cNvSpPr>
            <a:spLocks noGrp="1"/>
          </p:cNvSpPr>
          <p:nvPr>
            <p:ph sz="half" idx="2"/>
          </p:nvPr>
        </p:nvSpPr>
        <p:spPr/>
        <p:txBody>
          <a:bodyPr>
            <a:normAutofit fontScale="77500" lnSpcReduction="20000"/>
          </a:bodyPr>
          <a:lstStyle/>
          <a:p>
            <a:r>
              <a:rPr lang="en-US" dirty="0"/>
              <a:t>Smoke detectors – testing</a:t>
            </a:r>
          </a:p>
          <a:p>
            <a:r>
              <a:rPr lang="en-US" dirty="0"/>
              <a:t>Backflow (water) inspection</a:t>
            </a:r>
          </a:p>
          <a:p>
            <a:r>
              <a:rPr lang="en-US" dirty="0"/>
              <a:t>Sprinkler testing records</a:t>
            </a:r>
          </a:p>
          <a:p>
            <a:r>
              <a:rPr lang="en-US" dirty="0"/>
              <a:t>Generator tests and inspections</a:t>
            </a:r>
          </a:p>
          <a:p>
            <a:r>
              <a:rPr lang="en-US" dirty="0"/>
              <a:t>Boiler inspection records</a:t>
            </a:r>
          </a:p>
          <a:p>
            <a:r>
              <a:rPr lang="en-US" dirty="0"/>
              <a:t>Evacuation drills</a:t>
            </a:r>
          </a:p>
          <a:p>
            <a:r>
              <a:rPr lang="en-US" dirty="0"/>
              <a:t>Flame spread certification for any new flooring, wall covering, drapes ,upholstered furniture, mattresses – since last survey</a:t>
            </a:r>
          </a:p>
          <a:p>
            <a:r>
              <a:rPr lang="en-US" dirty="0"/>
              <a:t>Emergency circuit/lighting testing</a:t>
            </a:r>
          </a:p>
          <a:p>
            <a:r>
              <a:rPr lang="en-US" dirty="0"/>
              <a:t>Emergency supplies inventory and need calculation – </a:t>
            </a:r>
            <a:r>
              <a:rPr lang="en-US" b="1" dirty="0"/>
              <a:t>NEW: PPE stock and need testing (COVID)</a:t>
            </a:r>
          </a:p>
          <a:p>
            <a:endParaRPr lang="en-US" b="1" dirty="0"/>
          </a:p>
          <a:p>
            <a:pPr marL="0" indent="0">
              <a:buNone/>
            </a:pPr>
            <a:endParaRPr lang="en-US" dirty="0"/>
          </a:p>
        </p:txBody>
      </p:sp>
    </p:spTree>
    <p:extLst>
      <p:ext uri="{BB962C8B-B14F-4D97-AF65-F5344CB8AC3E}">
        <p14:creationId xmlns:p14="http://schemas.microsoft.com/office/powerpoint/2010/main" val="383636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6433-000E-481F-BCDA-CA14EBC61C1F}"/>
              </a:ext>
            </a:extLst>
          </p:cNvPr>
          <p:cNvSpPr>
            <a:spLocks noGrp="1"/>
          </p:cNvSpPr>
          <p:nvPr>
            <p:ph type="title"/>
          </p:nvPr>
        </p:nvSpPr>
        <p:spPr/>
        <p:txBody>
          <a:bodyPr/>
          <a:lstStyle/>
          <a:p>
            <a:r>
              <a:rPr lang="en-US" dirty="0"/>
              <a:t>Survey Book, 24 Hours, Environmental Policies</a:t>
            </a:r>
          </a:p>
        </p:txBody>
      </p:sp>
      <p:sp>
        <p:nvSpPr>
          <p:cNvPr id="3" name="Content Placeholder 2">
            <a:extLst>
              <a:ext uri="{FF2B5EF4-FFF2-40B4-BE49-F238E27FC236}">
                <a16:creationId xmlns:a16="http://schemas.microsoft.com/office/drawing/2014/main" id="{30B30AE4-BED6-4F9F-9077-EE031E3D454C}"/>
              </a:ext>
            </a:extLst>
          </p:cNvPr>
          <p:cNvSpPr>
            <a:spLocks noGrp="1"/>
          </p:cNvSpPr>
          <p:nvPr>
            <p:ph sz="half" idx="1"/>
          </p:nvPr>
        </p:nvSpPr>
        <p:spPr/>
        <p:txBody>
          <a:bodyPr/>
          <a:lstStyle/>
          <a:p>
            <a:r>
              <a:rPr lang="en-US" dirty="0"/>
              <a:t>Fire watch</a:t>
            </a:r>
          </a:p>
          <a:p>
            <a:r>
              <a:rPr lang="en-US" dirty="0"/>
              <a:t>Smoking (residents and staff)</a:t>
            </a:r>
          </a:p>
          <a:p>
            <a:r>
              <a:rPr lang="en-US" dirty="0"/>
              <a:t>Emergency supplies inventory and needs calculation – </a:t>
            </a:r>
            <a:r>
              <a:rPr lang="en-US" b="1" dirty="0"/>
              <a:t>NEW: PPE </a:t>
            </a:r>
            <a:r>
              <a:rPr lang="en-US" b="1" dirty="0" err="1"/>
              <a:t>stock,preservation</a:t>
            </a:r>
            <a:r>
              <a:rPr lang="en-US" b="1" dirty="0"/>
              <a:t>, type, protocol too (COVID)</a:t>
            </a:r>
            <a:r>
              <a:rPr lang="en-US" dirty="0"/>
              <a:t>	</a:t>
            </a:r>
          </a:p>
          <a:p>
            <a:r>
              <a:rPr lang="en-US" dirty="0"/>
              <a:t>Evacuation plan</a:t>
            </a:r>
          </a:p>
          <a:p>
            <a:r>
              <a:rPr lang="en-US" dirty="0"/>
              <a:t>Power strips</a:t>
            </a:r>
          </a:p>
          <a:p>
            <a:r>
              <a:rPr lang="en-US" dirty="0"/>
              <a:t>Climate control emergencies</a:t>
            </a:r>
          </a:p>
        </p:txBody>
      </p:sp>
      <p:sp>
        <p:nvSpPr>
          <p:cNvPr id="4" name="Content Placeholder 3">
            <a:extLst>
              <a:ext uri="{FF2B5EF4-FFF2-40B4-BE49-F238E27FC236}">
                <a16:creationId xmlns:a16="http://schemas.microsoft.com/office/drawing/2014/main" id="{78A19E3A-6A45-4CD6-9A81-CF26A9072E9E}"/>
              </a:ext>
            </a:extLst>
          </p:cNvPr>
          <p:cNvSpPr>
            <a:spLocks noGrp="1"/>
          </p:cNvSpPr>
          <p:nvPr>
            <p:ph sz="half" idx="2"/>
          </p:nvPr>
        </p:nvSpPr>
        <p:spPr/>
        <p:txBody>
          <a:bodyPr/>
          <a:lstStyle/>
          <a:p>
            <a:r>
              <a:rPr lang="en-US" dirty="0"/>
              <a:t>Water outage</a:t>
            </a:r>
          </a:p>
          <a:p>
            <a:r>
              <a:rPr lang="en-US" dirty="0"/>
              <a:t>Emergency Disaster Plan (including transfer/relocation/transportation agreements) </a:t>
            </a:r>
          </a:p>
          <a:p>
            <a:pPr lvl="1"/>
            <a:r>
              <a:rPr lang="en-US" dirty="0"/>
              <a:t>Evidence/record of drills and education</a:t>
            </a:r>
          </a:p>
          <a:p>
            <a:pPr lvl="1"/>
            <a:r>
              <a:rPr lang="en-US" dirty="0"/>
              <a:t>Emphasis: </a:t>
            </a:r>
            <a:r>
              <a:rPr lang="en-US" b="1" dirty="0"/>
              <a:t>PANDEMIC</a:t>
            </a:r>
          </a:p>
          <a:p>
            <a:r>
              <a:rPr lang="en-US" dirty="0"/>
              <a:t>Generator malfunction</a:t>
            </a:r>
          </a:p>
          <a:p>
            <a:r>
              <a:rPr lang="en-US" dirty="0"/>
              <a:t>Infectious waste disposal</a:t>
            </a:r>
          </a:p>
        </p:txBody>
      </p:sp>
    </p:spTree>
    <p:extLst>
      <p:ext uri="{BB962C8B-B14F-4D97-AF65-F5344CB8AC3E}">
        <p14:creationId xmlns:p14="http://schemas.microsoft.com/office/powerpoint/2010/main" val="176693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4339B-AECD-403F-AAF8-C480C69D5501}"/>
              </a:ext>
            </a:extLst>
          </p:cNvPr>
          <p:cNvSpPr>
            <a:spLocks noGrp="1"/>
          </p:cNvSpPr>
          <p:nvPr>
            <p:ph type="title"/>
          </p:nvPr>
        </p:nvSpPr>
        <p:spPr/>
        <p:txBody>
          <a:bodyPr/>
          <a:lstStyle/>
          <a:p>
            <a:r>
              <a:rPr lang="en-US" dirty="0"/>
              <a:t>Survey: What to Expect, What to Have Done, What to Do</a:t>
            </a:r>
          </a:p>
        </p:txBody>
      </p:sp>
      <p:sp>
        <p:nvSpPr>
          <p:cNvPr id="6" name="Content Placeholder 5">
            <a:extLst>
              <a:ext uri="{FF2B5EF4-FFF2-40B4-BE49-F238E27FC236}">
                <a16:creationId xmlns:a16="http://schemas.microsoft.com/office/drawing/2014/main" id="{D9D7C326-54A3-4A73-9EC8-28427B358AC0}"/>
              </a:ext>
            </a:extLst>
          </p:cNvPr>
          <p:cNvSpPr>
            <a:spLocks noGrp="1"/>
          </p:cNvSpPr>
          <p:nvPr>
            <p:ph idx="1"/>
          </p:nvPr>
        </p:nvSpPr>
        <p:spPr/>
        <p:txBody>
          <a:bodyPr/>
          <a:lstStyle/>
          <a:p>
            <a:r>
              <a:rPr lang="en-US" dirty="0"/>
              <a:t>On arrival – critical for great first impression. Survey book, staff contacts, access to records (list of how charts/information is obtained, where located)</a:t>
            </a:r>
          </a:p>
          <a:p>
            <a:r>
              <a:rPr lang="en-US" dirty="0"/>
              <a:t>Staff are prepped and ready</a:t>
            </a:r>
          </a:p>
          <a:p>
            <a:pPr lvl="1"/>
            <a:r>
              <a:rPr lang="en-US" dirty="0"/>
              <a:t>Know where info is</a:t>
            </a:r>
          </a:p>
          <a:p>
            <a:pPr lvl="1"/>
            <a:r>
              <a:rPr lang="en-US" dirty="0"/>
              <a:t>Know how to answer questions</a:t>
            </a:r>
          </a:p>
          <a:p>
            <a:pPr lvl="1"/>
            <a:r>
              <a:rPr lang="en-US" dirty="0"/>
              <a:t>Know they can have support (no need to be cornered or alone)</a:t>
            </a:r>
          </a:p>
          <a:p>
            <a:pPr lvl="1"/>
            <a:r>
              <a:rPr lang="en-US" dirty="0"/>
              <a:t>Know the residents</a:t>
            </a:r>
          </a:p>
          <a:p>
            <a:pPr lvl="1"/>
            <a:r>
              <a:rPr lang="en-US" dirty="0"/>
              <a:t>Know key data such as QA info., where supplies are located, </a:t>
            </a:r>
            <a:r>
              <a:rPr lang="en-US" dirty="0" err="1"/>
              <a:t>careplan</a:t>
            </a:r>
            <a:r>
              <a:rPr lang="en-US" dirty="0"/>
              <a:t>/care card info., how policies/protocols work and where books are located, the disaster plan, infection control practices, etc.</a:t>
            </a:r>
          </a:p>
        </p:txBody>
      </p:sp>
    </p:spTree>
    <p:extLst>
      <p:ext uri="{BB962C8B-B14F-4D97-AF65-F5344CB8AC3E}">
        <p14:creationId xmlns:p14="http://schemas.microsoft.com/office/powerpoint/2010/main" val="162132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95CD-F08C-4116-8959-50B0E7D539BB}"/>
              </a:ext>
            </a:extLst>
          </p:cNvPr>
          <p:cNvSpPr>
            <a:spLocks noGrp="1"/>
          </p:cNvSpPr>
          <p:nvPr>
            <p:ph type="title"/>
          </p:nvPr>
        </p:nvSpPr>
        <p:spPr/>
        <p:txBody>
          <a:bodyPr/>
          <a:lstStyle/>
          <a:p>
            <a:r>
              <a:rPr lang="en-US" dirty="0"/>
              <a:t>They (Surveyors) know where they are going, do you?</a:t>
            </a:r>
          </a:p>
        </p:txBody>
      </p:sp>
      <p:sp>
        <p:nvSpPr>
          <p:cNvPr id="3" name="Content Placeholder 2">
            <a:extLst>
              <a:ext uri="{FF2B5EF4-FFF2-40B4-BE49-F238E27FC236}">
                <a16:creationId xmlns:a16="http://schemas.microsoft.com/office/drawing/2014/main" id="{E7BB2FAD-086C-44F0-B8DF-B490BC2D048C}"/>
              </a:ext>
            </a:extLst>
          </p:cNvPr>
          <p:cNvSpPr>
            <a:spLocks noGrp="1"/>
          </p:cNvSpPr>
          <p:nvPr>
            <p:ph idx="1"/>
          </p:nvPr>
        </p:nvSpPr>
        <p:spPr/>
        <p:txBody>
          <a:bodyPr/>
          <a:lstStyle/>
          <a:p>
            <a:r>
              <a:rPr lang="en-US" dirty="0"/>
              <a:t>What are your weaknesses and who are your difficult families/residents?</a:t>
            </a:r>
          </a:p>
          <a:p>
            <a:r>
              <a:rPr lang="en-US" dirty="0"/>
              <a:t>What does you CASPER and QMs tell you (trend, weaknesses)?</a:t>
            </a:r>
          </a:p>
          <a:p>
            <a:r>
              <a:rPr lang="en-US" dirty="0"/>
              <a:t>What does your resident population look like?  Anything strike you?</a:t>
            </a:r>
          </a:p>
          <a:p>
            <a:r>
              <a:rPr lang="en-US" dirty="0"/>
              <a:t>Any disgruntled staff?  Any recent contentious firings?  Did they say “complaint” along with annual?</a:t>
            </a:r>
          </a:p>
          <a:p>
            <a:r>
              <a:rPr lang="en-US" dirty="0"/>
              <a:t>Any unusual circumstances that were reported with bad outcomes?</a:t>
            </a:r>
          </a:p>
          <a:p>
            <a:r>
              <a:rPr lang="en-US" dirty="0"/>
              <a:t>Do your QA processes help you or hurt you?  Do you have QAPI plans in-place?</a:t>
            </a:r>
          </a:p>
          <a:p>
            <a:r>
              <a:rPr lang="en-US" dirty="0"/>
              <a:t>Did you have prior citations with POCs and where are you now compared to then (did you achieve and maintain compliance)?</a:t>
            </a:r>
          </a:p>
        </p:txBody>
      </p:sp>
    </p:spTree>
    <p:extLst>
      <p:ext uri="{BB962C8B-B14F-4D97-AF65-F5344CB8AC3E}">
        <p14:creationId xmlns:p14="http://schemas.microsoft.com/office/powerpoint/2010/main" val="66183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D0D19-D16D-411C-99BD-0B1DC93DDE33}"/>
              </a:ext>
            </a:extLst>
          </p:cNvPr>
          <p:cNvSpPr>
            <a:spLocks noGrp="1"/>
          </p:cNvSpPr>
          <p:nvPr>
            <p:ph type="title"/>
          </p:nvPr>
        </p:nvSpPr>
        <p:spPr/>
        <p:txBody>
          <a:bodyPr/>
          <a:lstStyle/>
          <a:p>
            <a:r>
              <a:rPr lang="en-US" dirty="0"/>
              <a:t>Survey Risks – What are the Biggies Today?</a:t>
            </a:r>
          </a:p>
        </p:txBody>
      </p:sp>
      <p:sp>
        <p:nvSpPr>
          <p:cNvPr id="5" name="Content Placeholder 4">
            <a:extLst>
              <a:ext uri="{FF2B5EF4-FFF2-40B4-BE49-F238E27FC236}">
                <a16:creationId xmlns:a16="http://schemas.microsoft.com/office/drawing/2014/main" id="{3ABD7143-18E0-4F64-8C28-99D89587AD8D}"/>
              </a:ext>
            </a:extLst>
          </p:cNvPr>
          <p:cNvSpPr>
            <a:spLocks noGrp="1"/>
          </p:cNvSpPr>
          <p:nvPr>
            <p:ph idx="1"/>
          </p:nvPr>
        </p:nvSpPr>
        <p:spPr/>
        <p:txBody>
          <a:bodyPr>
            <a:normAutofit lnSpcReduction="10000"/>
          </a:bodyPr>
          <a:lstStyle/>
          <a:p>
            <a:r>
              <a:rPr lang="en-US" dirty="0"/>
              <a:t>Infection Control – welcome to the current and post reality world of COVID 19!</a:t>
            </a:r>
          </a:p>
          <a:p>
            <a:r>
              <a:rPr lang="en-US" dirty="0"/>
              <a:t>Disaster planning – see point above</a:t>
            </a:r>
          </a:p>
          <a:p>
            <a:r>
              <a:rPr lang="en-US" dirty="0"/>
              <a:t>CASPER flags and lagging QMs – Falls, Infections, Wounds, Weight Loss, ADL decline, pain, etc.</a:t>
            </a:r>
          </a:p>
          <a:p>
            <a:r>
              <a:rPr lang="en-US" dirty="0"/>
              <a:t>Medications – unnecessary, psychoactive, lack clinical substantiation, lack documentation of Black Box, inadequate  pharmacy engagement (reviews)</a:t>
            </a:r>
          </a:p>
          <a:p>
            <a:r>
              <a:rPr lang="en-US" dirty="0"/>
              <a:t>Resident Preferences/Personalization – too institutional?  Resident Council concerns, service wait times</a:t>
            </a:r>
          </a:p>
          <a:p>
            <a:r>
              <a:rPr lang="en-US" dirty="0"/>
              <a:t>Staffing – not a number; based on resident/patient need and profile – tied by number and competency to facility assessment</a:t>
            </a:r>
          </a:p>
        </p:txBody>
      </p:sp>
    </p:spTree>
    <p:extLst>
      <p:ext uri="{BB962C8B-B14F-4D97-AF65-F5344CB8AC3E}">
        <p14:creationId xmlns:p14="http://schemas.microsoft.com/office/powerpoint/2010/main" val="221075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8274-8BE0-4C22-88B3-097AF43DAE51}"/>
              </a:ext>
            </a:extLst>
          </p:cNvPr>
          <p:cNvSpPr>
            <a:spLocks noGrp="1"/>
          </p:cNvSpPr>
          <p:nvPr>
            <p:ph type="title"/>
          </p:nvPr>
        </p:nvSpPr>
        <p:spPr/>
        <p:txBody>
          <a:bodyPr/>
          <a:lstStyle/>
          <a:p>
            <a:r>
              <a:rPr lang="en-US" dirty="0"/>
              <a:t>Know the Risks – Plan Accordingly!</a:t>
            </a:r>
          </a:p>
        </p:txBody>
      </p:sp>
      <p:sp>
        <p:nvSpPr>
          <p:cNvPr id="3" name="Content Placeholder 2">
            <a:extLst>
              <a:ext uri="{FF2B5EF4-FFF2-40B4-BE49-F238E27FC236}">
                <a16:creationId xmlns:a16="http://schemas.microsoft.com/office/drawing/2014/main" id="{A39747AF-E1A7-4C72-AEE3-C1F0AAB89475}"/>
              </a:ext>
            </a:extLst>
          </p:cNvPr>
          <p:cNvSpPr>
            <a:spLocks noGrp="1"/>
          </p:cNvSpPr>
          <p:nvPr>
            <p:ph idx="1"/>
          </p:nvPr>
        </p:nvSpPr>
        <p:spPr/>
        <p:txBody>
          <a:bodyPr/>
          <a:lstStyle/>
          <a:p>
            <a:r>
              <a:rPr lang="en-US" dirty="0"/>
              <a:t>Integrate Compliance Risk Management Tasks/Functions</a:t>
            </a:r>
          </a:p>
          <a:p>
            <a:pPr lvl="1"/>
            <a:r>
              <a:rPr lang="en-US" dirty="0"/>
              <a:t>Keep the Roster/Matrix current – weekly update!</a:t>
            </a:r>
          </a:p>
          <a:p>
            <a:pPr lvl="1"/>
            <a:r>
              <a:rPr lang="en-US" dirty="0"/>
              <a:t>MDS Assessment Reviews – Decline/Improvement reports – does charting support the coding, </a:t>
            </a:r>
            <a:r>
              <a:rPr lang="en-US" dirty="0" err="1"/>
              <a:t>careplan</a:t>
            </a:r>
            <a:r>
              <a:rPr lang="en-US" dirty="0"/>
              <a:t> changes, etc.</a:t>
            </a:r>
          </a:p>
          <a:p>
            <a:pPr lvl="1"/>
            <a:r>
              <a:rPr lang="en-US" dirty="0"/>
              <a:t>QA/QM Reports – 6 month comparison of like facilities – trend analysis! Declines need focal efforts/QAPI plans/QAPI involvement</a:t>
            </a:r>
          </a:p>
          <a:p>
            <a:pPr lvl="1"/>
            <a:r>
              <a:rPr lang="en-US" dirty="0"/>
              <a:t>Clinical Review – a hybrid mini-QA focused entirely on resident/patient care issues in terms of falls, pain, complaints, significant changes, weight loss, infections, discharges, hospitalizations, admissions, etc. Data comes from 24 hour reports. Data is analyzed by an interdisciplinary team with the goal to rapidly address any problem/troublesome areas.</a:t>
            </a:r>
          </a:p>
        </p:txBody>
      </p:sp>
    </p:spTree>
    <p:extLst>
      <p:ext uri="{BB962C8B-B14F-4D97-AF65-F5344CB8AC3E}">
        <p14:creationId xmlns:p14="http://schemas.microsoft.com/office/powerpoint/2010/main" val="418037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C79C-0004-44DC-BD2E-6469ED94232A}"/>
              </a:ext>
            </a:extLst>
          </p:cNvPr>
          <p:cNvSpPr>
            <a:spLocks noGrp="1"/>
          </p:cNvSpPr>
          <p:nvPr>
            <p:ph type="title"/>
          </p:nvPr>
        </p:nvSpPr>
        <p:spPr/>
        <p:txBody>
          <a:bodyPr/>
          <a:lstStyle/>
          <a:p>
            <a:r>
              <a:rPr lang="en-US" dirty="0"/>
              <a:t>Know the Risks, continued</a:t>
            </a:r>
          </a:p>
        </p:txBody>
      </p:sp>
      <p:sp>
        <p:nvSpPr>
          <p:cNvPr id="3" name="Content Placeholder 2">
            <a:extLst>
              <a:ext uri="{FF2B5EF4-FFF2-40B4-BE49-F238E27FC236}">
                <a16:creationId xmlns:a16="http://schemas.microsoft.com/office/drawing/2014/main" id="{5484D934-312F-4827-BBEC-8D825D298A0E}"/>
              </a:ext>
            </a:extLst>
          </p:cNvPr>
          <p:cNvSpPr>
            <a:spLocks noGrp="1"/>
          </p:cNvSpPr>
          <p:nvPr>
            <p:ph idx="1"/>
          </p:nvPr>
        </p:nvSpPr>
        <p:spPr/>
        <p:txBody>
          <a:bodyPr>
            <a:normAutofit lnSpcReduction="10000"/>
          </a:bodyPr>
          <a:lstStyle/>
          <a:p>
            <a:r>
              <a:rPr lang="en-US" dirty="0"/>
              <a:t>Focused Meetings are Often Necessary</a:t>
            </a:r>
          </a:p>
          <a:p>
            <a:pPr lvl="1"/>
            <a:r>
              <a:rPr lang="en-US" dirty="0"/>
              <a:t>Weekly pain meetings (especially with a focus on opioid use)</a:t>
            </a:r>
          </a:p>
          <a:p>
            <a:pPr lvl="1"/>
            <a:r>
              <a:rPr lang="en-US" dirty="0"/>
              <a:t>Behavior meetings – again, very focused on depression, agitation, atypical behaviors, sleep, etc. and medication use  (goal is to minimize medication use)</a:t>
            </a:r>
          </a:p>
          <a:p>
            <a:pPr lvl="1"/>
            <a:r>
              <a:rPr lang="en-US" dirty="0"/>
              <a:t>Falls/Accidents – ASAP/within 24 hours – focus is on finding root cause and deploying </a:t>
            </a:r>
            <a:r>
              <a:rPr lang="en-US" b="1" i="1" dirty="0"/>
              <a:t>tailored, resident specific</a:t>
            </a:r>
            <a:r>
              <a:rPr lang="en-US" dirty="0"/>
              <a:t> interventions</a:t>
            </a:r>
          </a:p>
          <a:p>
            <a:pPr lvl="1"/>
            <a:r>
              <a:rPr lang="en-US" dirty="0"/>
              <a:t>QAPI Plan Meetings – Team specific meetings for any QAPI plans that are operative.  For example, a QAPI plan maybe in-place to reduce anti-depressants.  This team may need to meet PRIOR TO a Behavior Meeting to provide results/updates in this meeting and then, to the QAPI Committee</a:t>
            </a:r>
          </a:p>
          <a:p>
            <a:pPr lvl="1"/>
            <a:r>
              <a:rPr lang="en-US" dirty="0"/>
              <a:t>Staff Huddles – Keep the staff current on initiatives and activities plus provide education and answer questions…15 min. max, typically at change of shift!</a:t>
            </a:r>
          </a:p>
          <a:p>
            <a:pPr lvl="1"/>
            <a:endParaRPr lang="en-US" dirty="0"/>
          </a:p>
        </p:txBody>
      </p:sp>
    </p:spTree>
    <p:extLst>
      <p:ext uri="{BB962C8B-B14F-4D97-AF65-F5344CB8AC3E}">
        <p14:creationId xmlns:p14="http://schemas.microsoft.com/office/powerpoint/2010/main" val="370109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83B4-0FA1-40A3-A34E-DD2F895B3FDE}"/>
              </a:ext>
            </a:extLst>
          </p:cNvPr>
          <p:cNvSpPr>
            <a:spLocks noGrp="1"/>
          </p:cNvSpPr>
          <p:nvPr>
            <p:ph type="title"/>
          </p:nvPr>
        </p:nvSpPr>
        <p:spPr/>
        <p:txBody>
          <a:bodyPr/>
          <a:lstStyle/>
          <a:p>
            <a:r>
              <a:rPr lang="en-US" dirty="0"/>
              <a:t>Use the Big Guns!...QAPI</a:t>
            </a:r>
          </a:p>
        </p:txBody>
      </p:sp>
      <p:sp>
        <p:nvSpPr>
          <p:cNvPr id="3" name="Content Placeholder 2">
            <a:extLst>
              <a:ext uri="{FF2B5EF4-FFF2-40B4-BE49-F238E27FC236}">
                <a16:creationId xmlns:a16="http://schemas.microsoft.com/office/drawing/2014/main" id="{DBAC2272-35B2-45FA-A903-F3687EB4B4B3}"/>
              </a:ext>
            </a:extLst>
          </p:cNvPr>
          <p:cNvSpPr>
            <a:spLocks noGrp="1"/>
          </p:cNvSpPr>
          <p:nvPr>
            <p:ph idx="1"/>
          </p:nvPr>
        </p:nvSpPr>
        <p:spPr/>
        <p:txBody>
          <a:bodyPr>
            <a:normAutofit fontScale="92500"/>
          </a:bodyPr>
          <a:lstStyle/>
          <a:p>
            <a:r>
              <a:rPr lang="en-US" dirty="0"/>
              <a:t>Your QAPI Program should be a compliance and survey readiness Super Tool!</a:t>
            </a:r>
          </a:p>
          <a:p>
            <a:pPr lvl="1"/>
            <a:r>
              <a:rPr lang="en-US" dirty="0"/>
              <a:t>Meetings no less than bi-monthly (quarterly required, not enough) or even monthly!</a:t>
            </a:r>
          </a:p>
          <a:p>
            <a:pPr lvl="1"/>
            <a:r>
              <a:rPr lang="en-US" dirty="0"/>
              <a:t>Track your key indicators! Falls, Pain, Infections, Meds, Weight Loss, Decline, Behavior, Call Light Response times, Resident Satisfaction, Transitions/Hospitalizations/ED visits, other</a:t>
            </a:r>
          </a:p>
          <a:p>
            <a:pPr lvl="1"/>
            <a:r>
              <a:rPr lang="en-US" dirty="0"/>
              <a:t>Analyze, benchmark, discuss and plan for improvement – target is always to be better than peers.</a:t>
            </a:r>
          </a:p>
          <a:p>
            <a:pPr lvl="1"/>
            <a:r>
              <a:rPr lang="en-US" dirty="0"/>
              <a:t>Use research, best practice, outside resources, external/non-staff participants</a:t>
            </a:r>
          </a:p>
          <a:p>
            <a:pPr lvl="1"/>
            <a:r>
              <a:rPr lang="en-US" dirty="0"/>
              <a:t>Integrate CNAs, Food Service, Environmental Service, Finance/Accounting, etc.</a:t>
            </a:r>
          </a:p>
          <a:p>
            <a:pPr lvl="1"/>
            <a:r>
              <a:rPr lang="en-US" dirty="0"/>
              <a:t>Guard your data but don’t be afraid to pull it out if need be to show surveyors how you address key issues and how you are on-top of issues!</a:t>
            </a:r>
          </a:p>
          <a:p>
            <a:pPr lvl="1"/>
            <a:endParaRPr lang="en-US" dirty="0"/>
          </a:p>
        </p:txBody>
      </p:sp>
    </p:spTree>
    <p:extLst>
      <p:ext uri="{BB962C8B-B14F-4D97-AF65-F5344CB8AC3E}">
        <p14:creationId xmlns:p14="http://schemas.microsoft.com/office/powerpoint/2010/main" val="264378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Presented By</a:t>
            </a:r>
            <a:endParaRPr lang="en-US" altLang="en-US" dirty="0"/>
          </a:p>
        </p:txBody>
      </p:sp>
      <p:sp>
        <p:nvSpPr>
          <p:cNvPr id="7171" name="Rectangle 3"/>
          <p:cNvSpPr>
            <a:spLocks noGrp="1" noChangeArrowheads="1"/>
          </p:cNvSpPr>
          <p:nvPr>
            <p:ph idx="1"/>
          </p:nvPr>
        </p:nvSpPr>
        <p:spPr>
          <a:xfrm>
            <a:off x="2155371" y="1555335"/>
            <a:ext cx="9558066" cy="4975616"/>
          </a:xfrm>
        </p:spPr>
        <p:txBody>
          <a:bodyPr>
            <a:normAutofit fontScale="85000" lnSpcReduction="10000"/>
          </a:bodyPr>
          <a:lstStyle/>
          <a:p>
            <a:pPr marL="0" indent="0">
              <a:buClr>
                <a:schemeClr val="tx1"/>
              </a:buClr>
              <a:buFontTx/>
              <a:buNone/>
            </a:pPr>
            <a:r>
              <a:rPr lang="en-US" b="1" dirty="0"/>
              <a:t>Diane Hislop, RN,</a:t>
            </a:r>
            <a:r>
              <a:rPr lang="en-US" dirty="0"/>
              <a:t> is the senior partner and chief operating officer for H2 Healthcare and the author of the HCPro book </a:t>
            </a:r>
            <a:r>
              <a:rPr lang="en-US" i="1" dirty="0"/>
              <a:t>Survey Success for Long-Term Care: Reducing Citation Risk</a:t>
            </a:r>
            <a:r>
              <a:rPr lang="en-US" dirty="0"/>
              <a:t>. Diane’s practice area is clinical and compliance consulting. She has more than 30 years of clinical, executive, and consulting experience, primarily in specialty healthcare and the </a:t>
            </a:r>
            <a:r>
              <a:rPr lang="en-US" dirty="0" err="1"/>
              <a:t>postacute</a:t>
            </a:r>
            <a:r>
              <a:rPr lang="en-US" dirty="0"/>
              <a:t> segments of the healthcare industry. She is a graduate of Ball State University and is licensed as a registered nurse in 27 states. Diane has held numerous leadership roles in the </a:t>
            </a:r>
            <a:r>
              <a:rPr lang="en-US" dirty="0" err="1"/>
              <a:t>postacute</a:t>
            </a:r>
            <a:r>
              <a:rPr lang="en-US" dirty="0"/>
              <a:t> care industry, including her development of several clinical programs that were the first in the nation to be awarded all three JCAHO accreditations in long-term care; and her presence in the health law industry as a nurse consultant, where she has been recognized for her ability to consistently win cases at the informal dispute level and the appeal level. Diane is a recognized subject expert in forensic nursing and clinical compliance, and a frequent contributor to national publications.  </a:t>
            </a:r>
            <a:endParaRPr lang="en-US" altLang="en-US" dirty="0"/>
          </a:p>
        </p:txBody>
      </p:sp>
      <p:pic>
        <p:nvPicPr>
          <p:cNvPr id="6" name="Picture 5" descr="A person smiling for the camera&#10;&#10;Description generated with very high confidence">
            <a:extLst>
              <a:ext uri="{FF2B5EF4-FFF2-40B4-BE49-F238E27FC236}">
                <a16:creationId xmlns:a16="http://schemas.microsoft.com/office/drawing/2014/main" id="{9A766A65-7FD1-4F6B-B3BA-C5209E72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1" y="1560249"/>
            <a:ext cx="1498600" cy="1624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12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578E-7796-458E-8D3D-B1D8F4ABD20C}"/>
              </a:ext>
            </a:extLst>
          </p:cNvPr>
          <p:cNvSpPr>
            <a:spLocks noGrp="1"/>
          </p:cNvSpPr>
          <p:nvPr>
            <p:ph type="title"/>
          </p:nvPr>
        </p:nvSpPr>
        <p:spPr/>
        <p:txBody>
          <a:bodyPr/>
          <a:lstStyle/>
          <a:p>
            <a:r>
              <a:rPr lang="en-US" dirty="0"/>
              <a:t>Use the Big Guns!...Satisfaction Surveys/Customer Feedback</a:t>
            </a:r>
          </a:p>
        </p:txBody>
      </p:sp>
      <p:sp>
        <p:nvSpPr>
          <p:cNvPr id="3" name="Content Placeholder 2">
            <a:extLst>
              <a:ext uri="{FF2B5EF4-FFF2-40B4-BE49-F238E27FC236}">
                <a16:creationId xmlns:a16="http://schemas.microsoft.com/office/drawing/2014/main" id="{ABCA5756-37B6-486B-8627-6F9D81BFCCEF}"/>
              </a:ext>
            </a:extLst>
          </p:cNvPr>
          <p:cNvSpPr>
            <a:spLocks noGrp="1"/>
          </p:cNvSpPr>
          <p:nvPr>
            <p:ph idx="1"/>
          </p:nvPr>
        </p:nvSpPr>
        <p:spPr/>
        <p:txBody>
          <a:bodyPr>
            <a:normAutofit lnSpcReduction="10000"/>
          </a:bodyPr>
          <a:lstStyle/>
          <a:p>
            <a:r>
              <a:rPr lang="en-US" dirty="0"/>
              <a:t>Get ahead of complaints and demonstrate your outcome satisfaction!</a:t>
            </a:r>
          </a:p>
          <a:p>
            <a:pPr lvl="1"/>
            <a:r>
              <a:rPr lang="en-US" dirty="0"/>
              <a:t>Hotline and email contact for any current concerns – document and address. Keep a record</a:t>
            </a:r>
          </a:p>
          <a:p>
            <a:pPr lvl="1"/>
            <a:r>
              <a:rPr lang="en-US" dirty="0"/>
              <a:t>Ask key service/critical element questions via paper, electronic and phone – keep records</a:t>
            </a:r>
          </a:p>
          <a:p>
            <a:pPr lvl="1"/>
            <a:r>
              <a:rPr lang="en-US" dirty="0"/>
              <a:t>Take the feedback to QA and seek process improvements where necessary</a:t>
            </a:r>
          </a:p>
          <a:p>
            <a:pPr lvl="1"/>
            <a:r>
              <a:rPr lang="en-US" dirty="0"/>
              <a:t>Be public or publicly available with your satisfaction results (if credible and worthy)</a:t>
            </a:r>
          </a:p>
          <a:p>
            <a:pPr lvl="1"/>
            <a:r>
              <a:rPr lang="en-US" dirty="0"/>
              <a:t>Key measures occur on admission, during the stay, on discharge, post-discharge at 5 day, 15 day and 30 day intervals – can go even longer</a:t>
            </a:r>
          </a:p>
          <a:p>
            <a:pPr lvl="2"/>
            <a:r>
              <a:rPr lang="en-US" dirty="0"/>
              <a:t>Key to address assess: Care satisfaction, service times, quality and environment questions around food, cleanliness, comfort, staff engagement, information, meet </a:t>
            </a:r>
            <a:r>
              <a:rPr lang="en-US" dirty="0" err="1"/>
              <a:t>expecations</a:t>
            </a:r>
            <a:r>
              <a:rPr lang="en-US" dirty="0"/>
              <a:t>….</a:t>
            </a:r>
          </a:p>
        </p:txBody>
      </p:sp>
    </p:spTree>
    <p:extLst>
      <p:ext uri="{BB962C8B-B14F-4D97-AF65-F5344CB8AC3E}">
        <p14:creationId xmlns:p14="http://schemas.microsoft.com/office/powerpoint/2010/main" val="190647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9C1E-6F0E-431A-AB15-EA84E58A7A9D}"/>
              </a:ext>
            </a:extLst>
          </p:cNvPr>
          <p:cNvSpPr>
            <a:spLocks noGrp="1"/>
          </p:cNvSpPr>
          <p:nvPr>
            <p:ph type="title"/>
          </p:nvPr>
        </p:nvSpPr>
        <p:spPr/>
        <p:txBody>
          <a:bodyPr/>
          <a:lstStyle/>
          <a:p>
            <a:r>
              <a:rPr lang="en-US" dirty="0"/>
              <a:t>Use the Big Guns!...Plan of Correction Reviews</a:t>
            </a:r>
          </a:p>
        </p:txBody>
      </p:sp>
      <p:sp>
        <p:nvSpPr>
          <p:cNvPr id="3" name="Content Placeholder 2">
            <a:extLst>
              <a:ext uri="{FF2B5EF4-FFF2-40B4-BE49-F238E27FC236}">
                <a16:creationId xmlns:a16="http://schemas.microsoft.com/office/drawing/2014/main" id="{7C02E27E-1ADE-4C7F-8018-DC409C4A5EA7}"/>
              </a:ext>
            </a:extLst>
          </p:cNvPr>
          <p:cNvSpPr>
            <a:spLocks noGrp="1"/>
          </p:cNvSpPr>
          <p:nvPr>
            <p:ph idx="1"/>
          </p:nvPr>
        </p:nvSpPr>
        <p:spPr/>
        <p:txBody>
          <a:bodyPr/>
          <a:lstStyle/>
          <a:p>
            <a:r>
              <a:rPr lang="en-US" dirty="0"/>
              <a:t>Unless your facility has maintained perfect compliance history, you had citations.  Don’t ignore or treat the correction as a paper compliance issue.</a:t>
            </a:r>
          </a:p>
          <a:p>
            <a:pPr lvl="1"/>
            <a:r>
              <a:rPr lang="en-US" dirty="0"/>
              <a:t>POCs are a QAPI function</a:t>
            </a:r>
          </a:p>
          <a:p>
            <a:pPr lvl="1"/>
            <a:r>
              <a:rPr lang="en-US" dirty="0"/>
              <a:t>Monitoring is key plus documentation</a:t>
            </a:r>
          </a:p>
          <a:p>
            <a:pPr lvl="1"/>
            <a:r>
              <a:rPr lang="en-US" dirty="0"/>
              <a:t>Changes or updates plus resulting documentation</a:t>
            </a:r>
          </a:p>
          <a:p>
            <a:pPr lvl="1"/>
            <a:r>
              <a:rPr lang="en-US" dirty="0"/>
              <a:t>Staff education and new competencies</a:t>
            </a:r>
          </a:p>
          <a:p>
            <a:pPr lvl="1"/>
            <a:r>
              <a:rPr lang="en-US" dirty="0"/>
              <a:t>Ongoing assessment if the citation was serious and involved direct care (</a:t>
            </a:r>
            <a:r>
              <a:rPr lang="en-US" dirty="0" err="1"/>
              <a:t>e.g</a:t>
            </a:r>
            <a:r>
              <a:rPr lang="en-US" dirty="0"/>
              <a:t>, falls). Don’t/can’t “one and done”.  Must keep an eye on the issue and track and trend between surveys, especially if the citation gridded at sub-standard care!  Repeat non-compliance escalates </a:t>
            </a:r>
            <a:r>
              <a:rPr lang="en-US"/>
              <a:t>remedies today!</a:t>
            </a:r>
          </a:p>
        </p:txBody>
      </p:sp>
    </p:spTree>
    <p:extLst>
      <p:ext uri="{BB962C8B-B14F-4D97-AF65-F5344CB8AC3E}">
        <p14:creationId xmlns:p14="http://schemas.microsoft.com/office/powerpoint/2010/main" val="39439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03F-6A28-41BA-B8B7-6356EE71EBB9}"/>
              </a:ext>
            </a:extLst>
          </p:cNvPr>
          <p:cNvSpPr>
            <a:spLocks noGrp="1"/>
          </p:cNvSpPr>
          <p:nvPr>
            <p:ph type="title"/>
          </p:nvPr>
        </p:nvSpPr>
        <p:spPr/>
        <p:txBody>
          <a:bodyPr/>
          <a:lstStyle/>
          <a:p>
            <a:r>
              <a:rPr lang="en-US" dirty="0"/>
              <a:t>The Compliance Tool Kit – Survey Ready</a:t>
            </a:r>
          </a:p>
        </p:txBody>
      </p:sp>
      <p:sp>
        <p:nvSpPr>
          <p:cNvPr id="3" name="Content Placeholder 2">
            <a:extLst>
              <a:ext uri="{FF2B5EF4-FFF2-40B4-BE49-F238E27FC236}">
                <a16:creationId xmlns:a16="http://schemas.microsoft.com/office/drawing/2014/main" id="{06770303-6137-4A42-A7A2-BCE55746EA4B}"/>
              </a:ext>
            </a:extLst>
          </p:cNvPr>
          <p:cNvSpPr>
            <a:spLocks noGrp="1"/>
          </p:cNvSpPr>
          <p:nvPr>
            <p:ph idx="1"/>
          </p:nvPr>
        </p:nvSpPr>
        <p:spPr/>
        <p:txBody>
          <a:bodyPr/>
          <a:lstStyle/>
          <a:p>
            <a:r>
              <a:rPr lang="en-US" dirty="0"/>
              <a:t>Audits are Key!</a:t>
            </a:r>
          </a:p>
          <a:p>
            <a:pPr lvl="1"/>
            <a:r>
              <a:rPr lang="en-US" dirty="0"/>
              <a:t>Facility Assessment</a:t>
            </a:r>
          </a:p>
          <a:p>
            <a:pPr lvl="1"/>
            <a:r>
              <a:rPr lang="en-US" dirty="0"/>
              <a:t>Walking Rounds</a:t>
            </a:r>
          </a:p>
          <a:p>
            <a:pPr lvl="2"/>
            <a:r>
              <a:rPr lang="en-US" dirty="0"/>
              <a:t>Resident Rooms</a:t>
            </a:r>
          </a:p>
          <a:p>
            <a:pPr lvl="2"/>
            <a:r>
              <a:rPr lang="en-US" dirty="0"/>
              <a:t>Resident Appearance</a:t>
            </a:r>
          </a:p>
          <a:p>
            <a:pPr lvl="2"/>
            <a:r>
              <a:rPr lang="en-US" dirty="0"/>
              <a:t>Privacy and Dignity</a:t>
            </a:r>
          </a:p>
          <a:p>
            <a:pPr lvl="2"/>
            <a:r>
              <a:rPr lang="en-US" dirty="0"/>
              <a:t>Staff Appearance</a:t>
            </a:r>
          </a:p>
          <a:p>
            <a:pPr lvl="2"/>
            <a:r>
              <a:rPr lang="en-US" dirty="0"/>
              <a:t>Infection Control</a:t>
            </a:r>
          </a:p>
          <a:p>
            <a:pPr lvl="2"/>
            <a:r>
              <a:rPr lang="en-US" dirty="0"/>
              <a:t>Dining Room/Dining</a:t>
            </a:r>
          </a:p>
          <a:p>
            <a:pPr lvl="2"/>
            <a:r>
              <a:rPr lang="en-US" dirty="0"/>
              <a:t>Safety/</a:t>
            </a:r>
            <a:r>
              <a:rPr lang="en-US" dirty="0" err="1"/>
              <a:t>Environemnt</a:t>
            </a:r>
            <a:endParaRPr lang="en-US" dirty="0"/>
          </a:p>
          <a:p>
            <a:pPr lvl="2"/>
            <a:endParaRPr lang="en-US" dirty="0"/>
          </a:p>
        </p:txBody>
      </p:sp>
    </p:spTree>
    <p:extLst>
      <p:ext uri="{BB962C8B-B14F-4D97-AF65-F5344CB8AC3E}">
        <p14:creationId xmlns:p14="http://schemas.microsoft.com/office/powerpoint/2010/main" val="328740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E36C-1F87-463C-B6D8-6FAF1EFD0259}"/>
              </a:ext>
            </a:extLst>
          </p:cNvPr>
          <p:cNvSpPr>
            <a:spLocks noGrp="1"/>
          </p:cNvSpPr>
          <p:nvPr>
            <p:ph type="title"/>
          </p:nvPr>
        </p:nvSpPr>
        <p:spPr/>
        <p:txBody>
          <a:bodyPr/>
          <a:lstStyle/>
          <a:p>
            <a:r>
              <a:rPr lang="en-US" dirty="0"/>
              <a:t>Audits are Key, continued</a:t>
            </a:r>
          </a:p>
        </p:txBody>
      </p:sp>
      <p:sp>
        <p:nvSpPr>
          <p:cNvPr id="3" name="Content Placeholder 2">
            <a:extLst>
              <a:ext uri="{FF2B5EF4-FFF2-40B4-BE49-F238E27FC236}">
                <a16:creationId xmlns:a16="http://schemas.microsoft.com/office/drawing/2014/main" id="{7DB94621-8245-436D-A4BD-66154CF760DC}"/>
              </a:ext>
            </a:extLst>
          </p:cNvPr>
          <p:cNvSpPr>
            <a:spLocks noGrp="1"/>
          </p:cNvSpPr>
          <p:nvPr>
            <p:ph idx="1"/>
          </p:nvPr>
        </p:nvSpPr>
        <p:spPr/>
        <p:txBody>
          <a:bodyPr>
            <a:normAutofit lnSpcReduction="10000"/>
          </a:bodyPr>
          <a:lstStyle/>
          <a:p>
            <a:r>
              <a:rPr lang="en-US" dirty="0" err="1"/>
              <a:t>Careplan</a:t>
            </a:r>
            <a:r>
              <a:rPr lang="en-US" dirty="0"/>
              <a:t> Audits</a:t>
            </a:r>
          </a:p>
          <a:p>
            <a:pPr lvl="1"/>
            <a:r>
              <a:rPr lang="en-US" dirty="0"/>
              <a:t>MDS to </a:t>
            </a:r>
            <a:r>
              <a:rPr lang="en-US" dirty="0" err="1"/>
              <a:t>Careplan</a:t>
            </a:r>
            <a:endParaRPr lang="en-US" dirty="0"/>
          </a:p>
          <a:p>
            <a:pPr lvl="1"/>
            <a:r>
              <a:rPr lang="en-US" dirty="0" err="1"/>
              <a:t>Careplan</a:t>
            </a:r>
            <a:r>
              <a:rPr lang="en-US" dirty="0"/>
              <a:t> to Care Card</a:t>
            </a:r>
          </a:p>
          <a:p>
            <a:r>
              <a:rPr lang="en-US" dirty="0"/>
              <a:t>MDS and Documentation</a:t>
            </a:r>
          </a:p>
          <a:p>
            <a:pPr lvl="1"/>
            <a:r>
              <a:rPr lang="en-US" dirty="0"/>
              <a:t>Does the documentation match the MDS assessment</a:t>
            </a:r>
          </a:p>
          <a:p>
            <a:pPr lvl="1"/>
            <a:r>
              <a:rPr lang="en-US" dirty="0"/>
              <a:t>Does the care being delivered match the resident needs</a:t>
            </a:r>
          </a:p>
          <a:p>
            <a:r>
              <a:rPr lang="en-US" dirty="0"/>
              <a:t>Admission </a:t>
            </a:r>
          </a:p>
          <a:p>
            <a:pPr lvl="1"/>
            <a:r>
              <a:rPr lang="en-US" dirty="0"/>
              <a:t>Occurs 5 days after admission</a:t>
            </a:r>
          </a:p>
          <a:p>
            <a:pPr lvl="1"/>
            <a:r>
              <a:rPr lang="en-US" dirty="0"/>
              <a:t>Are all assessments, </a:t>
            </a:r>
            <a:r>
              <a:rPr lang="en-US" dirty="0" err="1"/>
              <a:t>careplans</a:t>
            </a:r>
            <a:r>
              <a:rPr lang="en-US" dirty="0"/>
              <a:t> complete.  Are meds accurate/med rec done.  </a:t>
            </a:r>
          </a:p>
          <a:p>
            <a:r>
              <a:rPr lang="en-US" dirty="0"/>
              <a:t>Medication Administration/Storage</a:t>
            </a:r>
          </a:p>
          <a:p>
            <a:pPr lvl="1"/>
            <a:r>
              <a:rPr lang="en-US" dirty="0"/>
              <a:t>Completed by pharmacy</a:t>
            </a:r>
          </a:p>
          <a:p>
            <a:pPr marL="57150" indent="0">
              <a:buNone/>
            </a:pPr>
            <a:endParaRPr lang="en-US" dirty="0"/>
          </a:p>
          <a:p>
            <a:pPr lvl="1"/>
            <a:endParaRPr lang="en-US" dirty="0"/>
          </a:p>
        </p:txBody>
      </p:sp>
    </p:spTree>
    <p:extLst>
      <p:ext uri="{BB962C8B-B14F-4D97-AF65-F5344CB8AC3E}">
        <p14:creationId xmlns:p14="http://schemas.microsoft.com/office/powerpoint/2010/main" val="148894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395A-22FF-4ADC-8195-C34255F27988}"/>
              </a:ext>
            </a:extLst>
          </p:cNvPr>
          <p:cNvSpPr>
            <a:spLocks noGrp="1"/>
          </p:cNvSpPr>
          <p:nvPr>
            <p:ph type="title"/>
          </p:nvPr>
        </p:nvSpPr>
        <p:spPr/>
        <p:txBody>
          <a:bodyPr/>
          <a:lstStyle/>
          <a:p>
            <a:r>
              <a:rPr lang="en-US" dirty="0"/>
              <a:t>Audits are Key; a Few More</a:t>
            </a:r>
          </a:p>
        </p:txBody>
      </p:sp>
      <p:sp>
        <p:nvSpPr>
          <p:cNvPr id="3" name="Content Placeholder 2">
            <a:extLst>
              <a:ext uri="{FF2B5EF4-FFF2-40B4-BE49-F238E27FC236}">
                <a16:creationId xmlns:a16="http://schemas.microsoft.com/office/drawing/2014/main" id="{AC7D128F-1EB8-4B41-B39E-DC305FC16E7A}"/>
              </a:ext>
            </a:extLst>
          </p:cNvPr>
          <p:cNvSpPr>
            <a:spLocks noGrp="1"/>
          </p:cNvSpPr>
          <p:nvPr>
            <p:ph idx="1"/>
          </p:nvPr>
        </p:nvSpPr>
        <p:spPr/>
        <p:txBody>
          <a:bodyPr>
            <a:normAutofit lnSpcReduction="10000"/>
          </a:bodyPr>
          <a:lstStyle/>
          <a:p>
            <a:r>
              <a:rPr lang="en-US" dirty="0"/>
              <a:t>Medical Records </a:t>
            </a:r>
          </a:p>
          <a:p>
            <a:pPr lvl="1"/>
            <a:r>
              <a:rPr lang="en-US" dirty="0"/>
              <a:t>Current, complete</a:t>
            </a:r>
          </a:p>
          <a:p>
            <a:pPr lvl="1"/>
            <a:r>
              <a:rPr lang="en-US" dirty="0"/>
              <a:t>Targeted toward high-risk patients from Roster Matrix</a:t>
            </a:r>
          </a:p>
          <a:p>
            <a:r>
              <a:rPr lang="en-US" dirty="0"/>
              <a:t>Care Compliance</a:t>
            </a:r>
          </a:p>
          <a:p>
            <a:pPr lvl="1"/>
            <a:r>
              <a:rPr lang="en-US" dirty="0"/>
              <a:t>Observational</a:t>
            </a:r>
          </a:p>
          <a:p>
            <a:pPr lvl="1"/>
            <a:r>
              <a:rPr lang="en-US" dirty="0"/>
              <a:t>Is care completed per policy; are competencies being followed (e.g., infection control for PPE, handwashing, etc.)</a:t>
            </a:r>
          </a:p>
          <a:p>
            <a:r>
              <a:rPr lang="en-US" dirty="0"/>
              <a:t>Mock Survey</a:t>
            </a:r>
          </a:p>
          <a:p>
            <a:pPr lvl="1"/>
            <a:r>
              <a:rPr lang="en-US" dirty="0"/>
              <a:t>Done by skilled, competent third- party</a:t>
            </a:r>
          </a:p>
          <a:p>
            <a:pPr lvl="1"/>
            <a:r>
              <a:rPr lang="en-US" dirty="0"/>
              <a:t>Conducted like a survey, only with teaching and discovery as the goal</a:t>
            </a:r>
          </a:p>
          <a:p>
            <a:pPr lvl="1"/>
            <a:r>
              <a:rPr lang="en-US" dirty="0"/>
              <a:t>Worth every $$$ when good!</a:t>
            </a:r>
          </a:p>
        </p:txBody>
      </p:sp>
    </p:spTree>
    <p:extLst>
      <p:ext uri="{BB962C8B-B14F-4D97-AF65-F5344CB8AC3E}">
        <p14:creationId xmlns:p14="http://schemas.microsoft.com/office/powerpoint/2010/main" val="41378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EA93-F455-4A5B-BE89-2E059DCD98BE}"/>
              </a:ext>
            </a:extLst>
          </p:cNvPr>
          <p:cNvSpPr>
            <a:spLocks noGrp="1"/>
          </p:cNvSpPr>
          <p:nvPr>
            <p:ph type="title"/>
          </p:nvPr>
        </p:nvSpPr>
        <p:spPr/>
        <p:txBody>
          <a:bodyPr/>
          <a:lstStyle/>
          <a:p>
            <a:r>
              <a:rPr lang="en-US" dirty="0"/>
              <a:t>Managing it All</a:t>
            </a:r>
          </a:p>
        </p:txBody>
      </p:sp>
      <p:sp>
        <p:nvSpPr>
          <p:cNvPr id="3" name="Content Placeholder 2">
            <a:extLst>
              <a:ext uri="{FF2B5EF4-FFF2-40B4-BE49-F238E27FC236}">
                <a16:creationId xmlns:a16="http://schemas.microsoft.com/office/drawing/2014/main" id="{E04DE62D-EFCC-4F28-97D5-36FA146C08CD}"/>
              </a:ext>
            </a:extLst>
          </p:cNvPr>
          <p:cNvSpPr>
            <a:spLocks noGrp="1"/>
          </p:cNvSpPr>
          <p:nvPr>
            <p:ph idx="1"/>
          </p:nvPr>
        </p:nvSpPr>
        <p:spPr/>
        <p:txBody>
          <a:bodyPr/>
          <a:lstStyle/>
          <a:p>
            <a:r>
              <a:rPr lang="en-US" dirty="0"/>
              <a:t>Being successful is about a culture of compliance</a:t>
            </a:r>
          </a:p>
          <a:p>
            <a:r>
              <a:rPr lang="en-US" dirty="0"/>
              <a:t>Being survey ready daily</a:t>
            </a:r>
          </a:p>
          <a:p>
            <a:r>
              <a:rPr lang="en-US" dirty="0"/>
              <a:t>Focus on Quality!  Use the tools, watch your QMs and CASPER</a:t>
            </a:r>
          </a:p>
          <a:p>
            <a:r>
              <a:rPr lang="en-US" dirty="0"/>
              <a:t>QAPI is not an exercise</a:t>
            </a:r>
          </a:p>
          <a:p>
            <a:r>
              <a:rPr lang="en-US" dirty="0"/>
              <a:t>Evangelize company-wide</a:t>
            </a:r>
          </a:p>
          <a:p>
            <a:pPr lvl="1"/>
            <a:r>
              <a:rPr lang="en-US" dirty="0"/>
              <a:t>Line staff (nurses, CNAs, housekeepers, food service, etc.)</a:t>
            </a:r>
          </a:p>
          <a:p>
            <a:pPr lvl="1"/>
            <a:r>
              <a:rPr lang="en-US" dirty="0"/>
              <a:t>Be willing to benchmark!</a:t>
            </a:r>
          </a:p>
          <a:p>
            <a:pPr lvl="1"/>
            <a:r>
              <a:rPr lang="en-US" dirty="0"/>
              <a:t>Use outside resources for a robust approach</a:t>
            </a:r>
          </a:p>
          <a:p>
            <a:pPr lvl="1"/>
            <a:endParaRPr lang="en-US" dirty="0"/>
          </a:p>
        </p:txBody>
      </p:sp>
    </p:spTree>
    <p:extLst>
      <p:ext uri="{BB962C8B-B14F-4D97-AF65-F5344CB8AC3E}">
        <p14:creationId xmlns:p14="http://schemas.microsoft.com/office/powerpoint/2010/main" val="372714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1DB9-76ED-47D6-A33A-8017749AC484}"/>
              </a:ext>
            </a:extLst>
          </p:cNvPr>
          <p:cNvSpPr>
            <a:spLocks noGrp="1"/>
          </p:cNvSpPr>
          <p:nvPr>
            <p:ph type="title"/>
          </p:nvPr>
        </p:nvSpPr>
        <p:spPr/>
        <p:txBody>
          <a:bodyPr/>
          <a:lstStyle/>
          <a:p>
            <a:r>
              <a:rPr lang="en-US" dirty="0"/>
              <a:t>What’s Coming Next?</a:t>
            </a:r>
          </a:p>
        </p:txBody>
      </p:sp>
      <p:sp>
        <p:nvSpPr>
          <p:cNvPr id="3" name="Content Placeholder 2">
            <a:extLst>
              <a:ext uri="{FF2B5EF4-FFF2-40B4-BE49-F238E27FC236}">
                <a16:creationId xmlns:a16="http://schemas.microsoft.com/office/drawing/2014/main" id="{D170A02E-3CDF-4E9F-931B-9E5B5F5E634B}"/>
              </a:ext>
            </a:extLst>
          </p:cNvPr>
          <p:cNvSpPr>
            <a:spLocks noGrp="1"/>
          </p:cNvSpPr>
          <p:nvPr>
            <p:ph idx="1"/>
          </p:nvPr>
        </p:nvSpPr>
        <p:spPr/>
        <p:txBody>
          <a:bodyPr/>
          <a:lstStyle/>
          <a:p>
            <a:r>
              <a:rPr lang="en-US" dirty="0"/>
              <a:t>The world of COVID and infection control</a:t>
            </a:r>
          </a:p>
          <a:p>
            <a:pPr lvl="1"/>
            <a:r>
              <a:rPr lang="en-US" dirty="0"/>
              <a:t>Preventionist role</a:t>
            </a:r>
          </a:p>
          <a:p>
            <a:pPr lvl="1"/>
            <a:r>
              <a:rPr lang="en-US" dirty="0"/>
              <a:t>Disaster plan</a:t>
            </a:r>
          </a:p>
          <a:p>
            <a:pPr lvl="1"/>
            <a:r>
              <a:rPr lang="en-US" dirty="0"/>
              <a:t>Pandemic Policy</a:t>
            </a:r>
          </a:p>
          <a:p>
            <a:pPr lvl="1"/>
            <a:r>
              <a:rPr lang="en-US" dirty="0"/>
              <a:t>Sharpen your infection control</a:t>
            </a:r>
          </a:p>
          <a:p>
            <a:r>
              <a:rPr lang="en-US" dirty="0"/>
              <a:t>Phase 3</a:t>
            </a:r>
          </a:p>
          <a:p>
            <a:pPr lvl="1"/>
            <a:r>
              <a:rPr lang="en-US" dirty="0"/>
              <a:t>Ethics</a:t>
            </a:r>
          </a:p>
          <a:p>
            <a:pPr lvl="1"/>
            <a:r>
              <a:rPr lang="en-US" dirty="0"/>
              <a:t>Infection Control Preventionist</a:t>
            </a:r>
          </a:p>
          <a:p>
            <a:pPr lvl="1"/>
            <a:r>
              <a:rPr lang="en-US" dirty="0"/>
              <a:t>Staff Education/Staff Competency</a:t>
            </a:r>
          </a:p>
          <a:p>
            <a:pPr lvl="1"/>
            <a:r>
              <a:rPr lang="en-US" dirty="0"/>
              <a:t>Other </a:t>
            </a:r>
          </a:p>
          <a:p>
            <a:endParaRPr lang="en-US" dirty="0"/>
          </a:p>
        </p:txBody>
      </p:sp>
    </p:spTree>
    <p:extLst>
      <p:ext uri="{BB962C8B-B14F-4D97-AF65-F5344CB8AC3E}">
        <p14:creationId xmlns:p14="http://schemas.microsoft.com/office/powerpoint/2010/main" val="66919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40D7-485A-4C3E-B61F-14ACCE68A989}"/>
              </a:ext>
            </a:extLst>
          </p:cNvPr>
          <p:cNvSpPr>
            <a:spLocks noGrp="1"/>
          </p:cNvSpPr>
          <p:nvPr>
            <p:ph type="title"/>
          </p:nvPr>
        </p:nvSpPr>
        <p:spPr/>
        <p:txBody>
          <a:bodyPr/>
          <a:lstStyle/>
          <a:p>
            <a:r>
              <a:rPr lang="en-US" dirty="0"/>
              <a:t>COVID and Infection Control</a:t>
            </a:r>
          </a:p>
        </p:txBody>
      </p:sp>
      <p:sp>
        <p:nvSpPr>
          <p:cNvPr id="3" name="Content Placeholder 2">
            <a:extLst>
              <a:ext uri="{FF2B5EF4-FFF2-40B4-BE49-F238E27FC236}">
                <a16:creationId xmlns:a16="http://schemas.microsoft.com/office/drawing/2014/main" id="{F6C1A15C-4AB2-465A-A5EA-748CF12D8565}"/>
              </a:ext>
            </a:extLst>
          </p:cNvPr>
          <p:cNvSpPr>
            <a:spLocks noGrp="1"/>
          </p:cNvSpPr>
          <p:nvPr>
            <p:ph idx="1"/>
          </p:nvPr>
        </p:nvSpPr>
        <p:spPr/>
        <p:txBody>
          <a:bodyPr/>
          <a:lstStyle/>
          <a:p>
            <a:r>
              <a:rPr lang="en-US" dirty="0"/>
              <a:t>Right now, CMS is only conducting Infection Control Surveys</a:t>
            </a:r>
          </a:p>
          <a:p>
            <a:pPr lvl="1"/>
            <a:r>
              <a:rPr lang="en-US" dirty="0"/>
              <a:t>All SNFs that have had COVID outbreak</a:t>
            </a:r>
          </a:p>
          <a:p>
            <a:pPr lvl="1"/>
            <a:r>
              <a:rPr lang="en-US" dirty="0"/>
              <a:t>One third of those that haven’t had COVID</a:t>
            </a:r>
          </a:p>
          <a:p>
            <a:pPr lvl="1"/>
            <a:r>
              <a:rPr lang="en-US" dirty="0"/>
              <a:t>Scope is around infection control programs and the related components (influenza/pandemic policy, PPE protocols, employee and resident surveillance/tracking, etc.)</a:t>
            </a:r>
          </a:p>
        </p:txBody>
      </p:sp>
    </p:spTree>
    <p:extLst>
      <p:ext uri="{BB962C8B-B14F-4D97-AF65-F5344CB8AC3E}">
        <p14:creationId xmlns:p14="http://schemas.microsoft.com/office/powerpoint/2010/main" val="214478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9CB0-E760-49D7-A6C2-E071906697F7}"/>
              </a:ext>
            </a:extLst>
          </p:cNvPr>
          <p:cNvSpPr>
            <a:spLocks noGrp="1"/>
          </p:cNvSpPr>
          <p:nvPr>
            <p:ph type="title"/>
          </p:nvPr>
        </p:nvSpPr>
        <p:spPr/>
        <p:txBody>
          <a:bodyPr>
            <a:normAutofit fontScale="90000"/>
          </a:bodyPr>
          <a:lstStyle/>
          <a:p>
            <a:r>
              <a:rPr lang="en-US" dirty="0"/>
              <a:t>Infection Control Surveys – Enhanced Enforcement (no recent Infection Control citation, since last standard survey)</a:t>
            </a:r>
          </a:p>
        </p:txBody>
      </p:sp>
      <p:sp>
        <p:nvSpPr>
          <p:cNvPr id="3" name="Content Placeholder 2">
            <a:extLst>
              <a:ext uri="{FF2B5EF4-FFF2-40B4-BE49-F238E27FC236}">
                <a16:creationId xmlns:a16="http://schemas.microsoft.com/office/drawing/2014/main" id="{E0A6E8E9-F928-4395-9A5A-D116B28FD5D9}"/>
              </a:ext>
            </a:extLst>
          </p:cNvPr>
          <p:cNvSpPr>
            <a:spLocks noGrp="1"/>
          </p:cNvSpPr>
          <p:nvPr>
            <p:ph idx="1"/>
          </p:nvPr>
        </p:nvSpPr>
        <p:spPr/>
        <p:txBody>
          <a:bodyPr/>
          <a:lstStyle/>
          <a:p>
            <a:r>
              <a:rPr lang="en-US" dirty="0"/>
              <a:t>Non-Compliance – not widespread (D &amp; E) – Directed Plan of Correction</a:t>
            </a:r>
          </a:p>
          <a:p>
            <a:r>
              <a:rPr lang="en-US" dirty="0"/>
              <a:t>Non-Compliance, widespread (F) – Directed Plan of Correction; DPNA (payment denial) discretionary, 45 days to demonstrate compliance</a:t>
            </a:r>
          </a:p>
        </p:txBody>
      </p:sp>
    </p:spTree>
    <p:extLst>
      <p:ext uri="{BB962C8B-B14F-4D97-AF65-F5344CB8AC3E}">
        <p14:creationId xmlns:p14="http://schemas.microsoft.com/office/powerpoint/2010/main" val="3845984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9923-CCC7-4FC4-831D-3D6642FE9208}"/>
              </a:ext>
            </a:extLst>
          </p:cNvPr>
          <p:cNvSpPr>
            <a:spLocks noGrp="1"/>
          </p:cNvSpPr>
          <p:nvPr>
            <p:ph type="title"/>
          </p:nvPr>
        </p:nvSpPr>
        <p:spPr/>
        <p:txBody>
          <a:bodyPr>
            <a:normAutofit fontScale="90000"/>
          </a:bodyPr>
          <a:lstStyle/>
          <a:p>
            <a:r>
              <a:rPr lang="en-US" dirty="0"/>
              <a:t>Infection Control Surveys – Enhanced Enforcement (recent infection control citation history in the last year)</a:t>
            </a:r>
          </a:p>
        </p:txBody>
      </p:sp>
      <p:sp>
        <p:nvSpPr>
          <p:cNvPr id="3" name="Content Placeholder 2">
            <a:extLst>
              <a:ext uri="{FF2B5EF4-FFF2-40B4-BE49-F238E27FC236}">
                <a16:creationId xmlns:a16="http://schemas.microsoft.com/office/drawing/2014/main" id="{D53B4F55-509A-4502-A251-120449C19FA3}"/>
              </a:ext>
            </a:extLst>
          </p:cNvPr>
          <p:cNvSpPr>
            <a:spLocks noGrp="1"/>
          </p:cNvSpPr>
          <p:nvPr>
            <p:ph idx="1"/>
          </p:nvPr>
        </p:nvSpPr>
        <p:spPr/>
        <p:txBody>
          <a:bodyPr/>
          <a:lstStyle/>
          <a:p>
            <a:r>
              <a:rPr lang="en-US" dirty="0"/>
              <a:t>Non-Compliance – not widespread (D &amp; E) – Directed Plan of Correction, DPNA discretionary, 45 days to correct, up to $5,000 CMP per State/CMS discretion</a:t>
            </a:r>
          </a:p>
          <a:p>
            <a:r>
              <a:rPr lang="en-US" dirty="0"/>
              <a:t>Non-Compliance, widespread (F) – Directed Plan of Correction; DPNA (payment denial) discretionary, 45 days to demonstrate compliance, $10,000 per instance CMP</a:t>
            </a:r>
          </a:p>
          <a:p>
            <a:endParaRPr lang="en-US" dirty="0"/>
          </a:p>
        </p:txBody>
      </p:sp>
    </p:spTree>
    <p:extLst>
      <p:ext uri="{BB962C8B-B14F-4D97-AF65-F5344CB8AC3E}">
        <p14:creationId xmlns:p14="http://schemas.microsoft.com/office/powerpoint/2010/main" val="376783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Presented By</a:t>
            </a:r>
            <a:endParaRPr lang="en-US" altLang="en-US" dirty="0"/>
          </a:p>
        </p:txBody>
      </p:sp>
      <p:sp>
        <p:nvSpPr>
          <p:cNvPr id="7171" name="Rectangle 3"/>
          <p:cNvSpPr>
            <a:spLocks noGrp="1" noChangeArrowheads="1"/>
          </p:cNvSpPr>
          <p:nvPr>
            <p:ph idx="1"/>
          </p:nvPr>
        </p:nvSpPr>
        <p:spPr>
          <a:xfrm>
            <a:off x="2144486" y="1555335"/>
            <a:ext cx="9568951" cy="4975616"/>
          </a:xfrm>
        </p:spPr>
        <p:txBody>
          <a:bodyPr/>
          <a:lstStyle/>
          <a:p>
            <a:pPr marL="0" indent="0">
              <a:buNone/>
            </a:pPr>
            <a:r>
              <a:rPr lang="en-US" b="1" dirty="0"/>
              <a:t>Reginald (Reg) M. Hislop III</a:t>
            </a:r>
            <a:r>
              <a:rPr lang="en-US" dirty="0"/>
              <a:t> co-founded H2 Healthcare, LLC in June of 2011. Reg’s practice focus is strategy; health and economic policy; and business and corporate development. He has more than 30 years of experience as an executive and consultant in the development, operations, and financing of all aspects of healthcare, with particular experience in </a:t>
            </a:r>
            <a:r>
              <a:rPr lang="en-US" dirty="0" err="1"/>
              <a:t>postacute</a:t>
            </a:r>
            <a:r>
              <a:rPr lang="en-US" dirty="0"/>
              <a:t> care. Reg is the author of more than 250 published articles and research reports, as well as a frequent speaker on the national level and a consultant and advisor to numerous trade, investment, and professional organizations. His internationally read website on health policy is </a:t>
            </a:r>
            <a:r>
              <a:rPr lang="en-US" i="1" dirty="0"/>
              <a:t>www.rhislop3.com</a:t>
            </a:r>
            <a:r>
              <a:rPr lang="en-US" dirty="0"/>
              <a:t>.</a:t>
            </a:r>
            <a:endParaRPr lang="en-US" altLang="en-US" dirty="0"/>
          </a:p>
        </p:txBody>
      </p:sp>
      <p:sp>
        <p:nvSpPr>
          <p:cNvPr id="5" name="TextBox 4">
            <a:extLst>
              <a:ext uri="{FF2B5EF4-FFF2-40B4-BE49-F238E27FC236}">
                <a16:creationId xmlns:a16="http://schemas.microsoft.com/office/drawing/2014/main" id="{BA972E16-E069-4EDA-BE10-687286887597}"/>
              </a:ext>
            </a:extLst>
          </p:cNvPr>
          <p:cNvSpPr txBox="1"/>
          <p:nvPr/>
        </p:nvSpPr>
        <p:spPr>
          <a:xfrm>
            <a:off x="453301" y="1555335"/>
            <a:ext cx="1295400" cy="1754187"/>
          </a:xfrm>
          <a:prstGeom prst="rect">
            <a:avLst/>
          </a:prstGeom>
          <a:solidFill>
            <a:srgbClr val="E4DEE2"/>
          </a:solidFill>
        </p:spPr>
        <p:txBody>
          <a:bodyPr>
            <a:spAutoFit/>
          </a:bodyPr>
          <a:lstStyle/>
          <a:p>
            <a:pPr>
              <a:defRPr/>
            </a:pPr>
            <a:endParaRPr lang="en-US" dirty="0">
              <a:latin typeface="+mj-lt"/>
            </a:endParaRPr>
          </a:p>
          <a:p>
            <a:pPr algn="ctr">
              <a:defRPr/>
            </a:pPr>
            <a:r>
              <a:rPr lang="en-US" dirty="0">
                <a:latin typeface="+mj-lt"/>
              </a:rPr>
              <a:t>Speaker Photo </a:t>
            </a:r>
          </a:p>
          <a:p>
            <a:pPr algn="ctr">
              <a:defRPr/>
            </a:pPr>
            <a:r>
              <a:rPr lang="en-US" dirty="0">
                <a:latin typeface="+mj-lt"/>
              </a:rPr>
              <a:t>Here</a:t>
            </a:r>
          </a:p>
          <a:p>
            <a:pPr>
              <a:defRPr/>
            </a:pPr>
            <a:endParaRPr lang="en-US" dirty="0">
              <a:latin typeface="+mj-lt"/>
            </a:endParaRPr>
          </a:p>
          <a:p>
            <a:pPr>
              <a:defRPr/>
            </a:pPr>
            <a:endParaRPr lang="en-US" dirty="0">
              <a:latin typeface="+mj-lt"/>
            </a:endParaRPr>
          </a:p>
        </p:txBody>
      </p:sp>
      <p:pic>
        <p:nvPicPr>
          <p:cNvPr id="6" name="Picture 5" descr="A person wearing a suit and tie smiling at the camera&#10;&#10;Description generated with very high confidence">
            <a:extLst>
              <a:ext uri="{FF2B5EF4-FFF2-40B4-BE49-F238E27FC236}">
                <a16:creationId xmlns:a16="http://schemas.microsoft.com/office/drawing/2014/main" id="{84C73F6D-36F3-4DF0-A4EC-97B513E4A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54" y="1518028"/>
            <a:ext cx="146304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335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00-5666-4D0F-A081-2C8B5D6521B8}"/>
              </a:ext>
            </a:extLst>
          </p:cNvPr>
          <p:cNvSpPr>
            <a:spLocks noGrp="1"/>
          </p:cNvSpPr>
          <p:nvPr>
            <p:ph type="title"/>
          </p:nvPr>
        </p:nvSpPr>
        <p:spPr/>
        <p:txBody>
          <a:bodyPr>
            <a:normAutofit fontScale="90000"/>
          </a:bodyPr>
          <a:lstStyle/>
          <a:p>
            <a:r>
              <a:rPr lang="en-US" dirty="0"/>
              <a:t>Infection Control Surveys – Enhanced Enforcement (recent infection control citation of two or more violations in the last two survey cycles)</a:t>
            </a:r>
          </a:p>
        </p:txBody>
      </p:sp>
      <p:sp>
        <p:nvSpPr>
          <p:cNvPr id="3" name="Content Placeholder 2">
            <a:extLst>
              <a:ext uri="{FF2B5EF4-FFF2-40B4-BE49-F238E27FC236}">
                <a16:creationId xmlns:a16="http://schemas.microsoft.com/office/drawing/2014/main" id="{A54F19FA-AD80-4B0A-BBA3-3FC209A75202}"/>
              </a:ext>
            </a:extLst>
          </p:cNvPr>
          <p:cNvSpPr>
            <a:spLocks noGrp="1"/>
          </p:cNvSpPr>
          <p:nvPr>
            <p:ph idx="1"/>
          </p:nvPr>
        </p:nvSpPr>
        <p:spPr/>
        <p:txBody>
          <a:bodyPr/>
          <a:lstStyle/>
          <a:p>
            <a:r>
              <a:rPr lang="en-US" dirty="0"/>
              <a:t>Non-Compliance – not widespread (D &amp; E) – Directed Plan of Correction, DPNA discretionary, 30 days to correct, $15,000 per instance or per day as long as the total CMP exceeds $15,000</a:t>
            </a:r>
          </a:p>
          <a:p>
            <a:r>
              <a:rPr lang="en-US" dirty="0"/>
              <a:t>Non-Compliance, widespread (F) – Directed Plan of Correction; DPNA (payment denial) discretionary, 30 days to demonstrate compliance, $20,000 per instance or per day as long as the CMP exceeds $20,000</a:t>
            </a:r>
          </a:p>
          <a:p>
            <a:endParaRPr lang="en-US" dirty="0"/>
          </a:p>
        </p:txBody>
      </p:sp>
    </p:spTree>
    <p:extLst>
      <p:ext uri="{BB962C8B-B14F-4D97-AF65-F5344CB8AC3E}">
        <p14:creationId xmlns:p14="http://schemas.microsoft.com/office/powerpoint/2010/main" val="2117119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5BB4-3A34-42FE-9F9B-584746B44058}"/>
              </a:ext>
            </a:extLst>
          </p:cNvPr>
          <p:cNvSpPr>
            <a:spLocks noGrp="1"/>
          </p:cNvSpPr>
          <p:nvPr>
            <p:ph type="title"/>
          </p:nvPr>
        </p:nvSpPr>
        <p:spPr/>
        <p:txBody>
          <a:bodyPr>
            <a:normAutofit fontScale="90000"/>
          </a:bodyPr>
          <a:lstStyle/>
          <a:p>
            <a:r>
              <a:rPr lang="en-US" dirty="0"/>
              <a:t>Infection Control Surveys – Enhanced Enforcement (actual harm violations regardless of Infection Control citation history)</a:t>
            </a:r>
          </a:p>
        </p:txBody>
      </p:sp>
      <p:sp>
        <p:nvSpPr>
          <p:cNvPr id="3" name="Content Placeholder 2">
            <a:extLst>
              <a:ext uri="{FF2B5EF4-FFF2-40B4-BE49-F238E27FC236}">
                <a16:creationId xmlns:a16="http://schemas.microsoft.com/office/drawing/2014/main" id="{58F0B7D4-17A0-4724-AE6F-C955E39AC31F}"/>
              </a:ext>
            </a:extLst>
          </p:cNvPr>
          <p:cNvSpPr>
            <a:spLocks noGrp="1"/>
          </p:cNvSpPr>
          <p:nvPr>
            <p:ph idx="1"/>
          </p:nvPr>
        </p:nvSpPr>
        <p:spPr/>
        <p:txBody>
          <a:bodyPr/>
          <a:lstStyle/>
          <a:p>
            <a:r>
              <a:rPr lang="en-US" dirty="0"/>
              <a:t>Non-Compliance at Level G, H, I: Directed Plan of Correction, DPNA discretionary, 30 day to comply/correct.  CMP imposed at the highest non-IJ level, per CMP analytic tool</a:t>
            </a:r>
          </a:p>
          <a:p>
            <a:r>
              <a:rPr lang="en-US" dirty="0"/>
              <a:t>Non-Compliance at Leve J, K, L: Directed Plan of Correction plus mandatory Temporary Manager or Termination, DPNA discretionary, 15 days to comply/correct. CMP imposed at the highest IJ appropriate range, per </a:t>
            </a:r>
            <a:r>
              <a:rPr lang="en-US"/>
              <a:t>CMP analytic tool.</a:t>
            </a:r>
            <a:endParaRPr lang="en-US" dirty="0"/>
          </a:p>
        </p:txBody>
      </p:sp>
    </p:spTree>
    <p:extLst>
      <p:ext uri="{BB962C8B-B14F-4D97-AF65-F5344CB8AC3E}">
        <p14:creationId xmlns:p14="http://schemas.microsoft.com/office/powerpoint/2010/main" val="1485351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A296-3DCA-4E6F-B52D-E50E5C393939}"/>
              </a:ext>
            </a:extLst>
          </p:cNvPr>
          <p:cNvSpPr>
            <a:spLocks noGrp="1"/>
          </p:cNvSpPr>
          <p:nvPr>
            <p:ph type="title"/>
          </p:nvPr>
        </p:nvSpPr>
        <p:spPr/>
        <p:txBody>
          <a:bodyPr/>
          <a:lstStyle/>
          <a:p>
            <a:r>
              <a:rPr lang="en-US" dirty="0"/>
              <a:t>The Strategic Levers</a:t>
            </a:r>
          </a:p>
        </p:txBody>
      </p:sp>
      <p:sp>
        <p:nvSpPr>
          <p:cNvPr id="3" name="Content Placeholder 2">
            <a:extLst>
              <a:ext uri="{FF2B5EF4-FFF2-40B4-BE49-F238E27FC236}">
                <a16:creationId xmlns:a16="http://schemas.microsoft.com/office/drawing/2014/main" id="{78CFF211-5D05-43B8-A3D3-A1E1133CABD1}"/>
              </a:ext>
            </a:extLst>
          </p:cNvPr>
          <p:cNvSpPr>
            <a:spLocks noGrp="1"/>
          </p:cNvSpPr>
          <p:nvPr>
            <p:ph idx="1"/>
          </p:nvPr>
        </p:nvSpPr>
        <p:spPr/>
        <p:txBody>
          <a:bodyPr/>
          <a:lstStyle/>
          <a:p>
            <a:r>
              <a:rPr lang="en-US" dirty="0"/>
              <a:t>Great Compliance = Opportunity</a:t>
            </a:r>
          </a:p>
          <a:p>
            <a:pPr lvl="1"/>
            <a:r>
              <a:rPr lang="en-US" dirty="0"/>
              <a:t>Marketability</a:t>
            </a:r>
          </a:p>
          <a:p>
            <a:pPr lvl="1"/>
            <a:r>
              <a:rPr lang="en-US" dirty="0"/>
              <a:t>Narrow Networks</a:t>
            </a:r>
          </a:p>
          <a:p>
            <a:pPr lvl="1"/>
            <a:r>
              <a:rPr lang="en-US" dirty="0"/>
              <a:t>Narrowing Networks</a:t>
            </a:r>
          </a:p>
          <a:p>
            <a:pPr lvl="1"/>
            <a:r>
              <a:rPr lang="en-US" dirty="0"/>
              <a:t>Hybrids – ACOs</a:t>
            </a:r>
          </a:p>
          <a:p>
            <a:pPr lvl="1"/>
            <a:r>
              <a:rPr lang="en-US" dirty="0"/>
              <a:t>Payer Mix</a:t>
            </a:r>
          </a:p>
          <a:p>
            <a:pPr lvl="1"/>
            <a:r>
              <a:rPr lang="en-US" dirty="0"/>
              <a:t>Financial Performance</a:t>
            </a:r>
          </a:p>
          <a:p>
            <a:pPr lvl="1"/>
            <a:r>
              <a:rPr lang="en-US" dirty="0"/>
              <a:t>Staff retention/recruitment</a:t>
            </a:r>
          </a:p>
          <a:p>
            <a:pPr lvl="1"/>
            <a:r>
              <a:rPr lang="en-US" dirty="0"/>
              <a:t>Lower insurance costs</a:t>
            </a:r>
          </a:p>
          <a:p>
            <a:pPr lvl="1"/>
            <a:r>
              <a:rPr lang="en-US" dirty="0"/>
              <a:t>Lower interest costs</a:t>
            </a:r>
          </a:p>
        </p:txBody>
      </p:sp>
    </p:spTree>
    <p:extLst>
      <p:ext uri="{BB962C8B-B14F-4D97-AF65-F5344CB8AC3E}">
        <p14:creationId xmlns:p14="http://schemas.microsoft.com/office/powerpoint/2010/main" val="205133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F8BE-FE98-421C-9020-61D71949288C}"/>
              </a:ext>
            </a:extLst>
          </p:cNvPr>
          <p:cNvSpPr>
            <a:spLocks noGrp="1"/>
          </p:cNvSpPr>
          <p:nvPr>
            <p:ph type="title"/>
          </p:nvPr>
        </p:nvSpPr>
        <p:spPr/>
        <p:txBody>
          <a:bodyPr/>
          <a:lstStyle/>
          <a:p>
            <a:r>
              <a:rPr lang="en-US" dirty="0"/>
              <a:t>A Systematic Approach</a:t>
            </a:r>
          </a:p>
        </p:txBody>
      </p:sp>
      <p:sp>
        <p:nvSpPr>
          <p:cNvPr id="3" name="Content Placeholder 2">
            <a:extLst>
              <a:ext uri="{FF2B5EF4-FFF2-40B4-BE49-F238E27FC236}">
                <a16:creationId xmlns:a16="http://schemas.microsoft.com/office/drawing/2014/main" id="{9C6425F5-9B96-4F59-87F0-ADB6391A5861}"/>
              </a:ext>
            </a:extLst>
          </p:cNvPr>
          <p:cNvSpPr>
            <a:spLocks noGrp="1"/>
          </p:cNvSpPr>
          <p:nvPr>
            <p:ph idx="1"/>
          </p:nvPr>
        </p:nvSpPr>
        <p:spPr/>
        <p:txBody>
          <a:bodyPr/>
          <a:lstStyle/>
          <a:p>
            <a:r>
              <a:rPr lang="en-US" dirty="0"/>
              <a:t>Compliance and being survey ready starts with building great systems</a:t>
            </a:r>
          </a:p>
          <a:p>
            <a:pPr lvl="1"/>
            <a:r>
              <a:rPr lang="en-US" dirty="0"/>
              <a:t>Making resident outcomes the priority </a:t>
            </a:r>
          </a:p>
          <a:p>
            <a:pPr lvl="1"/>
            <a:r>
              <a:rPr lang="en-US" dirty="0"/>
              <a:t>Policies and other tools</a:t>
            </a:r>
          </a:p>
          <a:p>
            <a:pPr lvl="1"/>
            <a:r>
              <a:rPr lang="en-US" dirty="0"/>
              <a:t>Competent, well-educated leadership</a:t>
            </a:r>
          </a:p>
          <a:p>
            <a:pPr lvl="1"/>
            <a:r>
              <a:rPr lang="en-US" dirty="0"/>
              <a:t>Staff education and competencies</a:t>
            </a:r>
          </a:p>
          <a:p>
            <a:pPr lvl="1"/>
            <a:r>
              <a:rPr lang="en-US" dirty="0"/>
              <a:t>Audits (we talked about this)</a:t>
            </a:r>
          </a:p>
          <a:p>
            <a:pPr lvl="1"/>
            <a:r>
              <a:rPr lang="en-US" dirty="0"/>
              <a:t>Satisfaction and feedback loops</a:t>
            </a:r>
          </a:p>
          <a:p>
            <a:pPr lvl="1"/>
            <a:r>
              <a:rPr lang="en-US" dirty="0"/>
              <a:t>QAPI</a:t>
            </a:r>
          </a:p>
          <a:p>
            <a:r>
              <a:rPr lang="en-US" dirty="0"/>
              <a:t>Is Deficiency Free possible?  YES….More so today as information and outcomes are at the forefront of the survey tasks – be prepared!</a:t>
            </a:r>
          </a:p>
          <a:p>
            <a:endParaRPr lang="en-US" dirty="0"/>
          </a:p>
        </p:txBody>
      </p:sp>
    </p:spTree>
    <p:extLst>
      <p:ext uri="{BB962C8B-B14F-4D97-AF65-F5344CB8AC3E}">
        <p14:creationId xmlns:p14="http://schemas.microsoft.com/office/powerpoint/2010/main" val="180863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20CD4-C3EE-43E1-904D-81C23D8E2A3A}"/>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D4FFBA02-0AB4-40DF-953A-A659F6DAD911}"/>
              </a:ext>
            </a:extLst>
          </p:cNvPr>
          <p:cNvSpPr>
            <a:spLocks noGrp="1"/>
          </p:cNvSpPr>
          <p:nvPr>
            <p:ph idx="1"/>
          </p:nvPr>
        </p:nvSpPr>
        <p:spPr/>
        <p:txBody>
          <a:bodyPr/>
          <a:lstStyle/>
          <a:p>
            <a:pPr marL="0" indent="0" algn="ctr">
              <a:buNone/>
            </a:pPr>
            <a:r>
              <a:rPr lang="en-US" b="1" dirty="0"/>
              <a:t>Tools are available via the book “Survey Success for Long-Term Care”</a:t>
            </a:r>
          </a:p>
          <a:p>
            <a:pPr marL="0" indent="0" algn="ctr">
              <a:buNone/>
            </a:pPr>
            <a:r>
              <a:rPr lang="en-US" b="1" dirty="0"/>
              <a:t>Available on the </a:t>
            </a:r>
            <a:r>
              <a:rPr lang="en-US" b="1" dirty="0" err="1"/>
              <a:t>HCPro</a:t>
            </a:r>
            <a:r>
              <a:rPr lang="en-US" b="1"/>
              <a:t> marketplace</a:t>
            </a:r>
            <a:endParaRPr lang="en-US" b="1" dirty="0"/>
          </a:p>
        </p:txBody>
      </p:sp>
    </p:spTree>
    <p:extLst>
      <p:ext uri="{BB962C8B-B14F-4D97-AF65-F5344CB8AC3E}">
        <p14:creationId xmlns:p14="http://schemas.microsoft.com/office/powerpoint/2010/main" val="340554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normAutofit/>
          </a:bodyPr>
          <a:lstStyle/>
          <a:p>
            <a:r>
              <a:rPr lang="en-US" dirty="0"/>
              <a:t>Learning Objectives</a:t>
            </a:r>
            <a:endParaRPr lang="en-US" i="1" dirty="0">
              <a:solidFill>
                <a:srgbClr val="FFC000"/>
              </a:solidFill>
            </a:endParaRPr>
          </a:p>
        </p:txBody>
      </p:sp>
      <p:sp>
        <p:nvSpPr>
          <p:cNvPr id="13315" name="Content Placeholder 2"/>
          <p:cNvSpPr>
            <a:spLocks noGrp="1"/>
          </p:cNvSpPr>
          <p:nvPr>
            <p:ph sz="quarter" idx="1"/>
          </p:nvPr>
        </p:nvSpPr>
        <p:spPr/>
        <p:txBody>
          <a:bodyPr/>
          <a:lstStyle/>
          <a:p>
            <a:r>
              <a:rPr lang="en-US" dirty="0"/>
              <a:t>At the completion of this educational activity, participants will be able to:</a:t>
            </a:r>
          </a:p>
          <a:p>
            <a:pPr lvl="1"/>
            <a:r>
              <a:rPr lang="en-US" dirty="0"/>
              <a:t>Understand the new survey format and process</a:t>
            </a:r>
          </a:p>
          <a:p>
            <a:pPr lvl="1"/>
            <a:r>
              <a:rPr lang="en-US" dirty="0"/>
              <a:t>Have a comprehensive understanding of the compliance elements and risk areas</a:t>
            </a:r>
          </a:p>
          <a:p>
            <a:pPr lvl="1"/>
            <a:r>
              <a:rPr lang="en-US" dirty="0"/>
              <a:t>Be able to develop a survey readiness plan for their organization</a:t>
            </a:r>
          </a:p>
          <a:p>
            <a:pPr lvl="1"/>
            <a:r>
              <a:rPr lang="en-US" dirty="0"/>
              <a:t> Integrate survey readiness into best practice/QAPI programs</a:t>
            </a:r>
          </a:p>
          <a:p>
            <a:pPr lvl="1"/>
            <a:r>
              <a:rPr lang="en-US" dirty="0"/>
              <a:t>Understand the strategic opportunities/market opportunities associated with strong Star ratings and exceptional compliance history.</a:t>
            </a:r>
          </a:p>
        </p:txBody>
      </p:sp>
    </p:spTree>
    <p:extLst>
      <p:ext uri="{BB962C8B-B14F-4D97-AF65-F5344CB8AC3E}">
        <p14:creationId xmlns:p14="http://schemas.microsoft.com/office/powerpoint/2010/main" val="404116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Today’s SNF Survey</a:t>
            </a:r>
          </a:p>
        </p:txBody>
      </p:sp>
      <p:sp>
        <p:nvSpPr>
          <p:cNvPr id="3" name="Content Placeholder 2"/>
          <p:cNvSpPr>
            <a:spLocks noGrp="1"/>
          </p:cNvSpPr>
          <p:nvPr>
            <p:ph idx="1"/>
          </p:nvPr>
        </p:nvSpPr>
        <p:spPr/>
        <p:txBody>
          <a:bodyPr/>
          <a:lstStyle/>
          <a:p>
            <a:r>
              <a:rPr lang="en-US" dirty="0"/>
              <a:t>Modified from the QIS survey</a:t>
            </a:r>
          </a:p>
          <a:p>
            <a:r>
              <a:rPr lang="en-US" dirty="0"/>
              <a:t>Data driven – CASPER, MDS, QMs</a:t>
            </a:r>
          </a:p>
          <a:p>
            <a:r>
              <a:rPr lang="en-US" dirty="0"/>
              <a:t>Integrates past compliance history for focus (prior survey results, complaints)</a:t>
            </a:r>
          </a:p>
          <a:p>
            <a:r>
              <a:rPr lang="en-US" dirty="0"/>
              <a:t>Uses Critical Element Pathways to address compliance patterns</a:t>
            </a:r>
          </a:p>
          <a:p>
            <a:r>
              <a:rPr lang="en-US" dirty="0"/>
              <a:t>Interview driven</a:t>
            </a:r>
          </a:p>
          <a:p>
            <a:r>
              <a:rPr lang="en-US" dirty="0"/>
              <a:t>Nearly half of the survey work occurs BEFORE surveyors come to the facility</a:t>
            </a:r>
          </a:p>
          <a:p>
            <a:pPr marL="0" indent="0">
              <a:buNone/>
            </a:pPr>
            <a:endParaRPr lang="en-US" dirty="0"/>
          </a:p>
          <a:p>
            <a:pPr lvl="2"/>
            <a:endParaRPr lang="en-US" dirty="0"/>
          </a:p>
        </p:txBody>
      </p:sp>
    </p:spTree>
    <p:extLst>
      <p:ext uri="{BB962C8B-B14F-4D97-AF65-F5344CB8AC3E}">
        <p14:creationId xmlns:p14="http://schemas.microsoft.com/office/powerpoint/2010/main" val="253923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BAF3-BF97-491D-AF64-C7D9B5BF4F71}"/>
              </a:ext>
            </a:extLst>
          </p:cNvPr>
          <p:cNvSpPr>
            <a:spLocks noGrp="1"/>
          </p:cNvSpPr>
          <p:nvPr>
            <p:ph type="title"/>
          </p:nvPr>
        </p:nvSpPr>
        <p:spPr/>
        <p:txBody>
          <a:bodyPr/>
          <a:lstStyle/>
          <a:p>
            <a:r>
              <a:rPr lang="en-US" dirty="0"/>
              <a:t>Your Prep Matters – Beginning Survey Readiness</a:t>
            </a:r>
          </a:p>
        </p:txBody>
      </p:sp>
      <p:sp>
        <p:nvSpPr>
          <p:cNvPr id="3" name="Content Placeholder 2">
            <a:extLst>
              <a:ext uri="{FF2B5EF4-FFF2-40B4-BE49-F238E27FC236}">
                <a16:creationId xmlns:a16="http://schemas.microsoft.com/office/drawing/2014/main" id="{2131AA7F-8BA0-4FDB-9FD1-6CF5BE5A2197}"/>
              </a:ext>
            </a:extLst>
          </p:cNvPr>
          <p:cNvSpPr>
            <a:spLocks noGrp="1"/>
          </p:cNvSpPr>
          <p:nvPr>
            <p:ph idx="1"/>
          </p:nvPr>
        </p:nvSpPr>
        <p:spPr/>
        <p:txBody>
          <a:bodyPr/>
          <a:lstStyle/>
          <a:p>
            <a:r>
              <a:rPr lang="en-US" dirty="0"/>
              <a:t>Watch your CASPER closely – know the parts</a:t>
            </a:r>
          </a:p>
          <a:p>
            <a:pPr lvl="1"/>
            <a:r>
              <a:rPr lang="en-US" dirty="0"/>
              <a:t>Facility details/flags</a:t>
            </a:r>
          </a:p>
          <a:p>
            <a:pPr lvl="1"/>
            <a:r>
              <a:rPr lang="en-US" dirty="0"/>
              <a:t>Per resident detail</a:t>
            </a:r>
          </a:p>
          <a:p>
            <a:r>
              <a:rPr lang="en-US" dirty="0"/>
              <a:t>Are flags due to performance or coding?</a:t>
            </a:r>
          </a:p>
          <a:p>
            <a:r>
              <a:rPr lang="en-US" dirty="0"/>
              <a:t>Which residents help trigger?  Go to their record and see why</a:t>
            </a:r>
          </a:p>
          <a:p>
            <a:pPr lvl="1"/>
            <a:r>
              <a:rPr lang="en-US" dirty="0"/>
              <a:t>Explain via documentation, unusual occurrences or events that contribute to an event</a:t>
            </a:r>
          </a:p>
          <a:p>
            <a:r>
              <a:rPr lang="en-US" dirty="0"/>
              <a:t>QAPI projects for trends – identify and self- address weak/potentially non-compliant areas</a:t>
            </a:r>
          </a:p>
          <a:p>
            <a:pPr lvl="1"/>
            <a:r>
              <a:rPr lang="en-US" dirty="0"/>
              <a:t>Identified past history of non-compliance</a:t>
            </a:r>
          </a:p>
        </p:txBody>
      </p:sp>
    </p:spTree>
    <p:extLst>
      <p:ext uri="{BB962C8B-B14F-4D97-AF65-F5344CB8AC3E}">
        <p14:creationId xmlns:p14="http://schemas.microsoft.com/office/powerpoint/2010/main" val="97512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B027-FFD0-4C7E-BF9F-9A85EE0287AB}"/>
              </a:ext>
            </a:extLst>
          </p:cNvPr>
          <p:cNvSpPr>
            <a:spLocks noGrp="1"/>
          </p:cNvSpPr>
          <p:nvPr>
            <p:ph type="title"/>
          </p:nvPr>
        </p:nvSpPr>
        <p:spPr/>
        <p:txBody>
          <a:bodyPr/>
          <a:lstStyle/>
          <a:p>
            <a:r>
              <a:rPr lang="en-US" dirty="0"/>
              <a:t>Your Prep Matters, continued</a:t>
            </a:r>
          </a:p>
        </p:txBody>
      </p:sp>
      <p:sp>
        <p:nvSpPr>
          <p:cNvPr id="3" name="Content Placeholder 2">
            <a:extLst>
              <a:ext uri="{FF2B5EF4-FFF2-40B4-BE49-F238E27FC236}">
                <a16:creationId xmlns:a16="http://schemas.microsoft.com/office/drawing/2014/main" id="{F9AF26E3-77EF-4B89-8EFD-180C7892BAED}"/>
              </a:ext>
            </a:extLst>
          </p:cNvPr>
          <p:cNvSpPr>
            <a:spLocks noGrp="1"/>
          </p:cNvSpPr>
          <p:nvPr>
            <p:ph idx="1"/>
          </p:nvPr>
        </p:nvSpPr>
        <p:spPr/>
        <p:txBody>
          <a:bodyPr>
            <a:normAutofit fontScale="92500" lnSpcReduction="10000"/>
          </a:bodyPr>
          <a:lstStyle/>
          <a:p>
            <a:r>
              <a:rPr lang="en-US" dirty="0"/>
              <a:t>Facility Assessment – do the work; don’t just grab a template!</a:t>
            </a:r>
          </a:p>
          <a:p>
            <a:pPr lvl="1"/>
            <a:r>
              <a:rPr lang="en-US" dirty="0"/>
              <a:t>Use your CASPER and Roster Matrix to identify patient types and needs</a:t>
            </a:r>
          </a:p>
          <a:p>
            <a:pPr lvl="1"/>
            <a:r>
              <a:rPr lang="en-US" dirty="0"/>
              <a:t>Build staff competencies to address the patient needs</a:t>
            </a:r>
          </a:p>
          <a:p>
            <a:pPr lvl="1"/>
            <a:r>
              <a:rPr lang="en-US" dirty="0"/>
              <a:t>Correlate staffing numbers and skill level to the patient/resident profiles</a:t>
            </a:r>
          </a:p>
          <a:p>
            <a:pPr lvl="1"/>
            <a:r>
              <a:rPr lang="en-US" dirty="0"/>
              <a:t>Watch your QMs and address the measures within your plan</a:t>
            </a:r>
          </a:p>
          <a:p>
            <a:r>
              <a:rPr lang="en-US" dirty="0"/>
              <a:t>Survey Readiness Book – Organized, tabbed and current!</a:t>
            </a:r>
          </a:p>
          <a:p>
            <a:pPr lvl="1"/>
            <a:r>
              <a:rPr lang="en-US" dirty="0"/>
              <a:t>Resident Roster</a:t>
            </a:r>
          </a:p>
          <a:p>
            <a:pPr lvl="1"/>
            <a:r>
              <a:rPr lang="en-US" dirty="0"/>
              <a:t>Staff Contacts</a:t>
            </a:r>
          </a:p>
          <a:p>
            <a:pPr lvl="1"/>
            <a:r>
              <a:rPr lang="en-US" dirty="0"/>
              <a:t>Key Policies</a:t>
            </a:r>
          </a:p>
          <a:p>
            <a:pPr lvl="1"/>
            <a:r>
              <a:rPr lang="en-US" dirty="0"/>
              <a:t>Facility Assessment</a:t>
            </a:r>
          </a:p>
          <a:p>
            <a:pPr lvl="1"/>
            <a:r>
              <a:rPr lang="en-US" dirty="0"/>
              <a:t>Competencies</a:t>
            </a:r>
          </a:p>
          <a:p>
            <a:pPr lvl="1"/>
            <a:r>
              <a:rPr lang="en-US" dirty="0"/>
              <a:t>Etc.</a:t>
            </a:r>
          </a:p>
          <a:p>
            <a:pPr lvl="1"/>
            <a:endParaRPr lang="en-US" dirty="0"/>
          </a:p>
        </p:txBody>
      </p:sp>
    </p:spTree>
    <p:extLst>
      <p:ext uri="{BB962C8B-B14F-4D97-AF65-F5344CB8AC3E}">
        <p14:creationId xmlns:p14="http://schemas.microsoft.com/office/powerpoint/2010/main" val="224295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4C9D6-63C8-4E2C-B566-61E3A7BA0FB6}"/>
              </a:ext>
            </a:extLst>
          </p:cNvPr>
          <p:cNvSpPr>
            <a:spLocks noGrp="1"/>
          </p:cNvSpPr>
          <p:nvPr>
            <p:ph type="title"/>
          </p:nvPr>
        </p:nvSpPr>
        <p:spPr/>
        <p:txBody>
          <a:bodyPr/>
          <a:lstStyle/>
          <a:p>
            <a:r>
              <a:rPr lang="en-US" dirty="0"/>
              <a:t>Survey Book – 1</a:t>
            </a:r>
            <a:r>
              <a:rPr lang="en-US" baseline="30000" dirty="0"/>
              <a:t>st</a:t>
            </a:r>
            <a:r>
              <a:rPr lang="en-US" dirty="0"/>
              <a:t> hour/on arrival</a:t>
            </a:r>
          </a:p>
        </p:txBody>
      </p:sp>
      <p:sp>
        <p:nvSpPr>
          <p:cNvPr id="5" name="Content Placeholder 4">
            <a:extLst>
              <a:ext uri="{FF2B5EF4-FFF2-40B4-BE49-F238E27FC236}">
                <a16:creationId xmlns:a16="http://schemas.microsoft.com/office/drawing/2014/main" id="{B72F8E71-8F04-4353-9143-4C0B80E7E75E}"/>
              </a:ext>
            </a:extLst>
          </p:cNvPr>
          <p:cNvSpPr>
            <a:spLocks noGrp="1"/>
          </p:cNvSpPr>
          <p:nvPr>
            <p:ph sz="half" idx="1"/>
          </p:nvPr>
        </p:nvSpPr>
        <p:spPr/>
        <p:txBody>
          <a:bodyPr>
            <a:normAutofit fontScale="77500" lnSpcReduction="20000"/>
          </a:bodyPr>
          <a:lstStyle/>
          <a:p>
            <a:r>
              <a:rPr lang="en-US" dirty="0"/>
              <a:t>Resident Roster – Form 802</a:t>
            </a:r>
          </a:p>
          <a:p>
            <a:r>
              <a:rPr lang="en-US" dirty="0"/>
              <a:t>Census including bed holds</a:t>
            </a:r>
          </a:p>
          <a:p>
            <a:r>
              <a:rPr lang="en-US" dirty="0"/>
              <a:t>List of residents by name/room</a:t>
            </a:r>
          </a:p>
          <a:p>
            <a:r>
              <a:rPr lang="en-US" dirty="0"/>
              <a:t>Waiver/variances if any</a:t>
            </a:r>
          </a:p>
          <a:p>
            <a:r>
              <a:rPr lang="en-US" dirty="0"/>
              <a:t>Facility map</a:t>
            </a:r>
          </a:p>
          <a:p>
            <a:r>
              <a:rPr lang="en-US" dirty="0"/>
              <a:t>Key personnel contact list/info</a:t>
            </a:r>
          </a:p>
          <a:p>
            <a:r>
              <a:rPr lang="en-US" dirty="0"/>
              <a:t>Current daily staffing sheets</a:t>
            </a:r>
          </a:p>
          <a:p>
            <a:r>
              <a:rPr lang="en-US" dirty="0"/>
              <a:t>Med admin times</a:t>
            </a:r>
          </a:p>
          <a:p>
            <a:r>
              <a:rPr lang="en-US" dirty="0"/>
              <a:t>New admits for past 90 days</a:t>
            </a:r>
          </a:p>
          <a:p>
            <a:r>
              <a:rPr lang="en-US" dirty="0"/>
              <a:t>Discharges/transfers past 90 days</a:t>
            </a:r>
          </a:p>
          <a:p>
            <a:r>
              <a:rPr lang="en-US" dirty="0"/>
              <a:t>Meal/menu info./dining location</a:t>
            </a:r>
          </a:p>
          <a:p>
            <a:r>
              <a:rPr lang="en-US" dirty="0"/>
              <a:t>Residents with antipsychotic meds</a:t>
            </a:r>
          </a:p>
          <a:p>
            <a:r>
              <a:rPr lang="en-US" dirty="0"/>
              <a:t>Residents on hospice</a:t>
            </a:r>
          </a:p>
        </p:txBody>
      </p:sp>
      <p:sp>
        <p:nvSpPr>
          <p:cNvPr id="6" name="Content Placeholder 5">
            <a:extLst>
              <a:ext uri="{FF2B5EF4-FFF2-40B4-BE49-F238E27FC236}">
                <a16:creationId xmlns:a16="http://schemas.microsoft.com/office/drawing/2014/main" id="{1B33AA1B-16C5-4878-8C52-6AB3283DA2B4}"/>
              </a:ext>
            </a:extLst>
          </p:cNvPr>
          <p:cNvSpPr>
            <a:spLocks noGrp="1"/>
          </p:cNvSpPr>
          <p:nvPr>
            <p:ph sz="half" idx="2"/>
          </p:nvPr>
        </p:nvSpPr>
        <p:spPr/>
        <p:txBody>
          <a:bodyPr>
            <a:normAutofit fontScale="77500" lnSpcReduction="20000"/>
          </a:bodyPr>
          <a:lstStyle/>
          <a:p>
            <a:r>
              <a:rPr lang="en-US" dirty="0"/>
              <a:t>List of residents with communication challenges (language, hearing, etc.)</a:t>
            </a:r>
          </a:p>
          <a:p>
            <a:r>
              <a:rPr lang="en-US" dirty="0"/>
              <a:t>Residents 55 and younger</a:t>
            </a:r>
          </a:p>
          <a:p>
            <a:r>
              <a:rPr lang="en-US" dirty="0"/>
              <a:t>Resident Council minutes, past 90 days and names of any officers</a:t>
            </a:r>
          </a:p>
          <a:p>
            <a:r>
              <a:rPr lang="en-US" dirty="0"/>
              <a:t>Activity calendars past 90 days</a:t>
            </a:r>
          </a:p>
          <a:p>
            <a:r>
              <a:rPr lang="en-US" dirty="0"/>
              <a:t>Admission contracts</a:t>
            </a:r>
          </a:p>
          <a:p>
            <a:r>
              <a:rPr lang="en-US" dirty="0"/>
              <a:t>Written info. RE: Resident Rights</a:t>
            </a:r>
          </a:p>
          <a:p>
            <a:r>
              <a:rPr lang="en-US" dirty="0"/>
              <a:t>Abuse/Neglect/Misappropriation policy</a:t>
            </a:r>
          </a:p>
          <a:p>
            <a:r>
              <a:rPr lang="en-US" dirty="0"/>
              <a:t>Facility Assessment</a:t>
            </a:r>
          </a:p>
          <a:p>
            <a:r>
              <a:rPr lang="en-US" dirty="0"/>
              <a:t>Policy/protocol re: accidents and incidents</a:t>
            </a:r>
          </a:p>
          <a:p>
            <a:r>
              <a:rPr lang="en-US" dirty="0"/>
              <a:t>Residents receiving dialysis</a:t>
            </a:r>
          </a:p>
          <a:p>
            <a:r>
              <a:rPr lang="en-US" b="1" u="sng" dirty="0"/>
              <a:t>NEW: Residents with COVID/Respiratory Isolation</a:t>
            </a:r>
          </a:p>
        </p:txBody>
      </p:sp>
    </p:spTree>
    <p:extLst>
      <p:ext uri="{BB962C8B-B14F-4D97-AF65-F5344CB8AC3E}">
        <p14:creationId xmlns:p14="http://schemas.microsoft.com/office/powerpoint/2010/main" val="194932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8B09-A48B-4B77-B02A-C1B4A36EDFFC}"/>
              </a:ext>
            </a:extLst>
          </p:cNvPr>
          <p:cNvSpPr>
            <a:spLocks noGrp="1"/>
          </p:cNvSpPr>
          <p:nvPr>
            <p:ph type="title"/>
          </p:nvPr>
        </p:nvSpPr>
        <p:spPr/>
        <p:txBody>
          <a:bodyPr/>
          <a:lstStyle/>
          <a:p>
            <a:r>
              <a:rPr lang="en-US" dirty="0"/>
              <a:t>Survey Book: Within 24 hours</a:t>
            </a:r>
          </a:p>
        </p:txBody>
      </p:sp>
      <p:sp>
        <p:nvSpPr>
          <p:cNvPr id="3" name="Content Placeholder 2">
            <a:extLst>
              <a:ext uri="{FF2B5EF4-FFF2-40B4-BE49-F238E27FC236}">
                <a16:creationId xmlns:a16="http://schemas.microsoft.com/office/drawing/2014/main" id="{00AAC4CC-C9D3-4831-B566-C4FA375B2C77}"/>
              </a:ext>
            </a:extLst>
          </p:cNvPr>
          <p:cNvSpPr>
            <a:spLocks noGrp="1"/>
          </p:cNvSpPr>
          <p:nvPr>
            <p:ph sz="half" idx="1"/>
          </p:nvPr>
        </p:nvSpPr>
        <p:spPr/>
        <p:txBody>
          <a:bodyPr/>
          <a:lstStyle/>
          <a:p>
            <a:r>
              <a:rPr lang="en-US" dirty="0"/>
              <a:t>Completed Census and Conditions – Form 672</a:t>
            </a:r>
          </a:p>
          <a:p>
            <a:r>
              <a:rPr lang="en-US" dirty="0"/>
              <a:t>Completed LTC facility application</a:t>
            </a:r>
          </a:p>
          <a:p>
            <a:r>
              <a:rPr lang="en-US" dirty="0"/>
              <a:t>New employees since prior survey with date of hire, title, whether currently employed</a:t>
            </a:r>
          </a:p>
          <a:p>
            <a:r>
              <a:rPr lang="en-US" dirty="0"/>
              <a:t>Demand bill list last 6 months</a:t>
            </a:r>
          </a:p>
          <a:p>
            <a:r>
              <a:rPr lang="en-US" dirty="0"/>
              <a:t>Residents with trust accounts/funds with facility</a:t>
            </a:r>
          </a:p>
          <a:p>
            <a:r>
              <a:rPr lang="en-US" dirty="0"/>
              <a:t>Copy of surety bond</a:t>
            </a:r>
          </a:p>
        </p:txBody>
      </p:sp>
      <p:sp>
        <p:nvSpPr>
          <p:cNvPr id="4" name="Content Placeholder 3">
            <a:extLst>
              <a:ext uri="{FF2B5EF4-FFF2-40B4-BE49-F238E27FC236}">
                <a16:creationId xmlns:a16="http://schemas.microsoft.com/office/drawing/2014/main" id="{35F916C1-9C12-47AD-8EE0-98B83D313AE8}"/>
              </a:ext>
            </a:extLst>
          </p:cNvPr>
          <p:cNvSpPr>
            <a:spLocks noGrp="1"/>
          </p:cNvSpPr>
          <p:nvPr>
            <p:ph sz="half" idx="2"/>
          </p:nvPr>
        </p:nvSpPr>
        <p:spPr/>
        <p:txBody>
          <a:bodyPr/>
          <a:lstStyle/>
          <a:p>
            <a:r>
              <a:rPr lang="en-US" dirty="0"/>
              <a:t>CLIA waiver</a:t>
            </a:r>
          </a:p>
          <a:p>
            <a:r>
              <a:rPr lang="en-US" dirty="0"/>
              <a:t>Volunteers with direct resident care roles</a:t>
            </a:r>
          </a:p>
          <a:p>
            <a:r>
              <a:rPr lang="en-US" dirty="0"/>
              <a:t>List of paid feeding assistants</a:t>
            </a:r>
          </a:p>
        </p:txBody>
      </p:sp>
    </p:spTree>
    <p:extLst>
      <p:ext uri="{BB962C8B-B14F-4D97-AF65-F5344CB8AC3E}">
        <p14:creationId xmlns:p14="http://schemas.microsoft.com/office/powerpoint/2010/main" val="1758208423"/>
      </p:ext>
    </p:extLst>
  </p:cSld>
  <p:clrMapOvr>
    <a:masterClrMapping/>
  </p:clrMapOvr>
</p:sld>
</file>

<file path=ppt/theme/theme1.xml><?xml version="1.0" encoding="utf-8"?>
<a:theme xmlns:a="http://schemas.openxmlformats.org/drawingml/2006/main" name="1_Office Theme">
  <a:themeElements>
    <a:clrScheme name="Custom 189">
      <a:dk1>
        <a:srgbClr val="000000"/>
      </a:dk1>
      <a:lt1>
        <a:srgbClr val="FFFFFF"/>
      </a:lt1>
      <a:dk2>
        <a:srgbClr val="C5203E"/>
      </a:dk2>
      <a:lt2>
        <a:srgbClr val="404040"/>
      </a:lt2>
      <a:accent1>
        <a:srgbClr val="C5203E"/>
      </a:accent1>
      <a:accent2>
        <a:srgbClr val="404040"/>
      </a:accent2>
      <a:accent3>
        <a:srgbClr val="FAA719"/>
      </a:accent3>
      <a:accent4>
        <a:srgbClr val="183D6F"/>
      </a:accent4>
      <a:accent5>
        <a:srgbClr val="278A72"/>
      </a:accent5>
      <a:accent6>
        <a:srgbClr val="711371"/>
      </a:accent6>
      <a:hlink>
        <a:srgbClr val="C5203E"/>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28115</TotalTime>
  <Words>2956</Words>
  <Application>Microsoft Office PowerPoint</Application>
  <PresentationFormat>Widescreen</PresentationFormat>
  <Paragraphs>297</Paragraphs>
  <Slides>34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1_Office Theme</vt:lpstr>
      <vt:lpstr>Survey Success for Long-Term Care</vt:lpstr>
      <vt:lpstr>Presented By</vt:lpstr>
      <vt:lpstr>Presented By</vt:lpstr>
      <vt:lpstr>Learning Objectives</vt:lpstr>
      <vt:lpstr>Today’s SNF Survey</vt:lpstr>
      <vt:lpstr>Your Prep Matters – Beginning Survey Readiness</vt:lpstr>
      <vt:lpstr>Your Prep Matters, continued</vt:lpstr>
      <vt:lpstr>Survey Book – 1st hour/on arrival</vt:lpstr>
      <vt:lpstr>Survey Book: Within 24 hours</vt:lpstr>
      <vt:lpstr>Slide Title – “Two Content” Layout Example</vt:lpstr>
      <vt:lpstr>Survey Book: 24 hours, policy section</vt:lpstr>
      <vt:lpstr>Survey Book: Within 24 hours, documents</vt:lpstr>
      <vt:lpstr>Survey Book, 24 Hours, Environmental Policies</vt:lpstr>
      <vt:lpstr>Survey: What to Expect, What to Have Done, What to Do</vt:lpstr>
      <vt:lpstr>They (Surveyors) know where they are going, do you?</vt:lpstr>
      <vt:lpstr>Survey Risks – What are the Biggies Today?</vt:lpstr>
      <vt:lpstr>Know the Risks – Plan Accordingly!</vt:lpstr>
      <vt:lpstr>Know the Risks, continued</vt:lpstr>
      <vt:lpstr>Use the Big Guns!...QAPI</vt:lpstr>
      <vt:lpstr>Use the Big Guns!...Satisfaction Surveys/Customer Feedback</vt:lpstr>
      <vt:lpstr>Use the Big Guns!...Plan of Correction Reviews</vt:lpstr>
      <vt:lpstr>The Compliance Tool Kit – Survey Ready</vt:lpstr>
      <vt:lpstr>Audits are Key, continued</vt:lpstr>
      <vt:lpstr>Audits are Key; a Few More</vt:lpstr>
      <vt:lpstr>Managing it All</vt:lpstr>
      <vt:lpstr>What’s Coming Next?</vt:lpstr>
      <vt:lpstr>COVID and Infection Control</vt:lpstr>
      <vt:lpstr>Infection Control Surveys – Enhanced Enforcement (no recent Infection Control citation, since last standard survey)</vt:lpstr>
      <vt:lpstr>Infection Control Surveys – Enhanced Enforcement (recent infection control citation history in the last year)</vt:lpstr>
      <vt:lpstr>Infection Control Surveys – Enhanced Enforcement (recent infection control citation of two or more violations in the last two survey cycles)</vt:lpstr>
      <vt:lpstr>Infection Control Surveys – Enhanced Enforcement (actual harm violations regardless of Infection Control citation history)</vt:lpstr>
      <vt:lpstr>The Strategic Levers</vt:lpstr>
      <vt:lpstr>A Systematic Approach</vt:lpstr>
      <vt:lpstr>Questions!</vt:lpstr>
    </vt:vector>
  </TitlesOfParts>
  <Company>HCPro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Mirabello</dc:creator>
  <cp:lastModifiedBy>Reginald Hislop</cp:lastModifiedBy>
  <cp:revision>472</cp:revision>
  <cp:lastPrinted>2016-06-15T20:07:07Z</cp:lastPrinted>
  <dcterms:created xsi:type="dcterms:W3CDTF">2013-11-15T16:13:50Z</dcterms:created>
  <dcterms:modified xsi:type="dcterms:W3CDTF">2023-03-30T16:14:03Z</dcterms:modified>
</cp:coreProperties>
</file>