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72" r:id="rId11"/>
    <p:sldId id="265" r:id="rId12"/>
    <p:sldId id="266" r:id="rId13"/>
    <p:sldId id="267" r:id="rId14"/>
    <p:sldId id="268" r:id="rId15"/>
    <p:sldId id="269" r:id="rId16"/>
    <p:sldId id="270" r:id="rId17"/>
    <p:sldId id="273" r:id="rId18"/>
    <p:sldId id="274" r:id="rId19"/>
    <p:sldId id="275" r:id="rId20"/>
    <p:sldId id="276" r:id="rId21"/>
    <p:sldId id="277" r:id="rId22"/>
    <p:sldId id="278" r:id="rId23"/>
    <p:sldId id="271"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1" d="100"/>
          <a:sy n="51" d="100"/>
        </p:scale>
        <p:origin x="888"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3/28/2023</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3/28/2023</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3/28/2023</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p:transition>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public.onlyboth.com/app/nursinghomes/search/id/175181"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hyperlink" Target="mailto:rhislop@h2healthllc.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ata.leadingageny.org/r/?traction=r:nf.o&amp;u=19462b29-7644-4947-8f7b-c6f11931f85d&amp;w=p" TargetMode="External"/><Relationship Id="rId2" Type="http://schemas.openxmlformats.org/officeDocument/2006/relationships/hyperlink" Target="http://data.leadingageny.org/index.cfm/r/?u=B82A63B7-BF29-4361-B61D-432E1E793D0E&amp;w=p" TargetMode="External"/><Relationship Id="rId1" Type="http://schemas.openxmlformats.org/officeDocument/2006/relationships/slideLayout" Target="../slideLayouts/slideLayout2.xml"/><Relationship Id="rId4" Type="http://schemas.openxmlformats.org/officeDocument/2006/relationships/hyperlink" Target="https://www.medicare.gov/nursinghomecompare/search.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benchmine.com/" TargetMode="External"/><Relationship Id="rId2" Type="http://schemas.openxmlformats.org/officeDocument/2006/relationships/hyperlink" Target="http://www.qualityapex.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29933-3539-44BA-A495-BDA48BB0857C}"/>
              </a:ext>
            </a:extLst>
          </p:cNvPr>
          <p:cNvSpPr>
            <a:spLocks noGrp="1"/>
          </p:cNvSpPr>
          <p:nvPr>
            <p:ph type="ctrTitle"/>
          </p:nvPr>
        </p:nvSpPr>
        <p:spPr/>
        <p:txBody>
          <a:bodyPr>
            <a:normAutofit/>
          </a:bodyPr>
          <a:lstStyle/>
          <a:p>
            <a:r>
              <a:rPr lang="en-US" sz="4800" dirty="0"/>
              <a:t>How to work with your staff under a changing regulatory environment</a:t>
            </a:r>
          </a:p>
        </p:txBody>
      </p:sp>
      <p:sp>
        <p:nvSpPr>
          <p:cNvPr id="3" name="Subtitle 2">
            <a:extLst>
              <a:ext uri="{FF2B5EF4-FFF2-40B4-BE49-F238E27FC236}">
                <a16:creationId xmlns:a16="http://schemas.microsoft.com/office/drawing/2014/main" id="{ABE64CF1-4A3F-4EFC-B2AB-A90C0C831B40}"/>
              </a:ext>
            </a:extLst>
          </p:cNvPr>
          <p:cNvSpPr>
            <a:spLocks noGrp="1"/>
          </p:cNvSpPr>
          <p:nvPr>
            <p:ph type="subTitle" idx="1"/>
          </p:nvPr>
        </p:nvSpPr>
        <p:spPr/>
        <p:txBody>
          <a:bodyPr/>
          <a:lstStyle/>
          <a:p>
            <a:r>
              <a:rPr lang="en-US" dirty="0"/>
              <a:t>Reginald M. Hislop, iii</a:t>
            </a:r>
          </a:p>
          <a:p>
            <a:r>
              <a:rPr lang="en-US" dirty="0"/>
              <a:t>Managing partner              h2 healthcare, </a:t>
            </a:r>
            <a:r>
              <a:rPr lang="en-US" dirty="0" err="1"/>
              <a:t>llc</a:t>
            </a:r>
            <a:endParaRPr lang="en-US" dirty="0"/>
          </a:p>
        </p:txBody>
      </p:sp>
    </p:spTree>
    <p:extLst>
      <p:ext uri="{BB962C8B-B14F-4D97-AF65-F5344CB8AC3E}">
        <p14:creationId xmlns:p14="http://schemas.microsoft.com/office/powerpoint/2010/main" val="1588131707"/>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EC6C8-BDB5-41C8-BFAC-63983B6D4527}"/>
              </a:ext>
            </a:extLst>
          </p:cNvPr>
          <p:cNvSpPr>
            <a:spLocks noGrp="1"/>
          </p:cNvSpPr>
          <p:nvPr>
            <p:ph type="title"/>
          </p:nvPr>
        </p:nvSpPr>
        <p:spPr/>
        <p:txBody>
          <a:bodyPr/>
          <a:lstStyle/>
          <a:p>
            <a:r>
              <a:rPr lang="en-US" dirty="0"/>
              <a:t>An Insight from benchmine/onlyboth.com</a:t>
            </a:r>
          </a:p>
        </p:txBody>
      </p:sp>
      <p:sp>
        <p:nvSpPr>
          <p:cNvPr id="3" name="Content Placeholder 2">
            <a:extLst>
              <a:ext uri="{FF2B5EF4-FFF2-40B4-BE49-F238E27FC236}">
                <a16:creationId xmlns:a16="http://schemas.microsoft.com/office/drawing/2014/main" id="{B193CF13-1C3D-414E-B2A7-C2C54B3DAAF7}"/>
              </a:ext>
            </a:extLst>
          </p:cNvPr>
          <p:cNvSpPr>
            <a:spLocks noGrp="1"/>
          </p:cNvSpPr>
          <p:nvPr>
            <p:ph idx="1"/>
          </p:nvPr>
        </p:nvSpPr>
        <p:spPr/>
        <p:txBody>
          <a:bodyPr>
            <a:normAutofit/>
          </a:bodyPr>
          <a:lstStyle/>
          <a:p>
            <a:r>
              <a:rPr lang="en-US" sz="2400" i="1" u="sng" dirty="0" err="1">
                <a:hlinkClick r:id="rId2"/>
              </a:rPr>
              <a:t>Larksfield</a:t>
            </a:r>
            <a:r>
              <a:rPr lang="en-US" sz="2400" i="1" u="sng" dirty="0">
                <a:hlinkClick r:id="rId2"/>
              </a:rPr>
              <a:t> Place in Wichita, KS</a:t>
            </a:r>
            <a:r>
              <a:rPr lang="en-US" sz="2400" i="1" dirty="0"/>
              <a:t> is the only one of 337 nursing homes in Kansas which has a 5-star rating in each of overall, health inspection, quality measures, long-stay quality measures, short-stay quality measures, staffing, and registered-nurse staffing (these 7 are all there are). Nationwide there are 69 such nursing homes.</a:t>
            </a:r>
            <a:endParaRPr lang="en-US" sz="2400" dirty="0"/>
          </a:p>
        </p:txBody>
      </p:sp>
    </p:spTree>
    <p:extLst>
      <p:ext uri="{BB962C8B-B14F-4D97-AF65-F5344CB8AC3E}">
        <p14:creationId xmlns:p14="http://schemas.microsoft.com/office/powerpoint/2010/main" val="157779259"/>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2CCFD-4F07-42B2-92E2-2B1B5CCF479A}"/>
              </a:ext>
            </a:extLst>
          </p:cNvPr>
          <p:cNvSpPr>
            <a:spLocks noGrp="1"/>
          </p:cNvSpPr>
          <p:nvPr>
            <p:ph type="title"/>
          </p:nvPr>
        </p:nvSpPr>
        <p:spPr>
          <a:xfrm>
            <a:off x="1451579" y="804519"/>
            <a:ext cx="9603275" cy="1049235"/>
          </a:xfrm>
        </p:spPr>
        <p:txBody>
          <a:bodyPr>
            <a:normAutofit/>
          </a:bodyPr>
          <a:lstStyle/>
          <a:p>
            <a:r>
              <a:rPr lang="en-US" dirty="0"/>
              <a:t>Let’s Take a peek….</a:t>
            </a:r>
          </a:p>
        </p:txBody>
      </p:sp>
      <p:sp>
        <p:nvSpPr>
          <p:cNvPr id="3" name="Content Placeholder 2">
            <a:extLst>
              <a:ext uri="{FF2B5EF4-FFF2-40B4-BE49-F238E27FC236}">
                <a16:creationId xmlns:a16="http://schemas.microsoft.com/office/drawing/2014/main" id="{BF45AB3C-DCBE-4D6A-AF76-CBC310890DB3}"/>
              </a:ext>
            </a:extLst>
          </p:cNvPr>
          <p:cNvSpPr>
            <a:spLocks noGrp="1"/>
          </p:cNvSpPr>
          <p:nvPr>
            <p:ph idx="1"/>
          </p:nvPr>
        </p:nvSpPr>
        <p:spPr>
          <a:xfrm>
            <a:off x="1451579" y="2015734"/>
            <a:ext cx="4541448" cy="3450613"/>
          </a:xfrm>
        </p:spPr>
        <p:txBody>
          <a:bodyPr>
            <a:normAutofit/>
          </a:bodyPr>
          <a:lstStyle/>
          <a:p>
            <a:r>
              <a:rPr lang="en-US" dirty="0"/>
              <a:t>Who would like to take and adventure into their facility performance?</a:t>
            </a:r>
          </a:p>
          <a:p>
            <a:r>
              <a:rPr lang="en-US" dirty="0"/>
              <a:t>We will explore together;</a:t>
            </a:r>
          </a:p>
          <a:p>
            <a:pPr lvl="1"/>
            <a:r>
              <a:rPr lang="en-US" sz="2000" dirty="0"/>
              <a:t>Stars</a:t>
            </a:r>
          </a:p>
          <a:p>
            <a:pPr lvl="1"/>
            <a:r>
              <a:rPr lang="en-US" sz="2000" dirty="0"/>
              <a:t>Rankings</a:t>
            </a:r>
          </a:p>
          <a:p>
            <a:pPr lvl="1"/>
            <a:r>
              <a:rPr lang="en-US" sz="2000" dirty="0"/>
              <a:t>Opportunities for Improvement</a:t>
            </a:r>
          </a:p>
          <a:p>
            <a:pPr lvl="1"/>
            <a:r>
              <a:rPr lang="en-US" sz="2000" dirty="0"/>
              <a:t>Successes!</a:t>
            </a:r>
          </a:p>
          <a:p>
            <a:endParaRPr lang="en-US" dirty="0"/>
          </a:p>
          <a:p>
            <a:endParaRPr lang="en-US" dirty="0"/>
          </a:p>
        </p:txBody>
      </p:sp>
      <p:pic>
        <p:nvPicPr>
          <p:cNvPr id="5" name="Picture 4">
            <a:extLst>
              <a:ext uri="{FF2B5EF4-FFF2-40B4-BE49-F238E27FC236}">
                <a16:creationId xmlns:a16="http://schemas.microsoft.com/office/drawing/2014/main" id="{3EEA1ACA-4D6C-4A49-A4AC-4D3CC5329202}"/>
              </a:ext>
            </a:extLst>
          </p:cNvPr>
          <p:cNvPicPr>
            <a:picLocks noChangeAspect="1"/>
          </p:cNvPicPr>
          <p:nvPr/>
        </p:nvPicPr>
        <p:blipFill>
          <a:blip r:embed="rId2"/>
          <a:stretch>
            <a:fillRect/>
          </a:stretch>
        </p:blipFill>
        <p:spPr>
          <a:xfrm>
            <a:off x="6931278" y="2015734"/>
            <a:ext cx="3286708" cy="3450613"/>
          </a:xfrm>
          <a:prstGeom prst="rect">
            <a:avLst/>
          </a:prstGeom>
        </p:spPr>
      </p:pic>
    </p:spTree>
    <p:extLst>
      <p:ext uri="{BB962C8B-B14F-4D97-AF65-F5344CB8AC3E}">
        <p14:creationId xmlns:p14="http://schemas.microsoft.com/office/powerpoint/2010/main" val="980421437"/>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03F6D-7A36-4BC0-BB67-4FDB3993D81B}"/>
              </a:ext>
            </a:extLst>
          </p:cNvPr>
          <p:cNvSpPr>
            <a:spLocks noGrp="1"/>
          </p:cNvSpPr>
          <p:nvPr>
            <p:ph type="title"/>
          </p:nvPr>
        </p:nvSpPr>
        <p:spPr>
          <a:xfrm>
            <a:off x="1451579" y="804519"/>
            <a:ext cx="9603275" cy="1049235"/>
          </a:xfrm>
        </p:spPr>
        <p:txBody>
          <a:bodyPr>
            <a:normAutofit/>
          </a:bodyPr>
          <a:lstStyle/>
          <a:p>
            <a:r>
              <a:rPr lang="en-US" dirty="0"/>
              <a:t>Tracking your own data: QAPI</a:t>
            </a:r>
          </a:p>
        </p:txBody>
      </p:sp>
      <p:sp>
        <p:nvSpPr>
          <p:cNvPr id="3" name="Content Placeholder 2">
            <a:extLst>
              <a:ext uri="{FF2B5EF4-FFF2-40B4-BE49-F238E27FC236}">
                <a16:creationId xmlns:a16="http://schemas.microsoft.com/office/drawing/2014/main" id="{DA5819A7-AC46-453C-BE3A-86272E736A92}"/>
              </a:ext>
            </a:extLst>
          </p:cNvPr>
          <p:cNvSpPr>
            <a:spLocks noGrp="1"/>
          </p:cNvSpPr>
          <p:nvPr>
            <p:ph idx="1"/>
          </p:nvPr>
        </p:nvSpPr>
        <p:spPr>
          <a:xfrm>
            <a:off x="1451579" y="2015734"/>
            <a:ext cx="4949221" cy="3717801"/>
          </a:xfrm>
        </p:spPr>
        <p:txBody>
          <a:bodyPr>
            <a:noAutofit/>
          </a:bodyPr>
          <a:lstStyle/>
          <a:p>
            <a:pPr>
              <a:lnSpc>
                <a:spcPct val="110000"/>
              </a:lnSpc>
            </a:pPr>
            <a:r>
              <a:rPr lang="en-US" sz="1800" dirty="0"/>
              <a:t>QAPI dashboard  - your key metrics are here</a:t>
            </a:r>
          </a:p>
          <a:p>
            <a:pPr>
              <a:lnSpc>
                <a:spcPct val="110000"/>
              </a:lnSpc>
            </a:pPr>
            <a:r>
              <a:rPr lang="en-US" sz="1800" dirty="0"/>
              <a:t>QAPI plans – improvement projects targeted at specific issues/areas of concern</a:t>
            </a:r>
          </a:p>
          <a:p>
            <a:pPr>
              <a:lnSpc>
                <a:spcPct val="110000"/>
              </a:lnSpc>
            </a:pPr>
            <a:r>
              <a:rPr lang="en-US" sz="1800" dirty="0"/>
              <a:t>CASPER – flags in certain areas?</a:t>
            </a:r>
          </a:p>
          <a:p>
            <a:pPr>
              <a:lnSpc>
                <a:spcPct val="110000"/>
              </a:lnSpc>
            </a:pPr>
            <a:r>
              <a:rPr lang="en-US" sz="1800" dirty="0"/>
              <a:t>Five Star Quality Measures – Part of your QAPI programs</a:t>
            </a:r>
          </a:p>
          <a:p>
            <a:pPr>
              <a:lnSpc>
                <a:spcPct val="110000"/>
              </a:lnSpc>
            </a:pPr>
            <a:r>
              <a:rPr lang="en-US" sz="1800" dirty="0"/>
              <a:t>Tangible measures: Length of Stay, disease states, drug utilization (opioids, anti-biotics, PRNs, psychoactive meds), hospitalizations and care transitions (ER, etc.) </a:t>
            </a:r>
          </a:p>
        </p:txBody>
      </p:sp>
      <p:pic>
        <p:nvPicPr>
          <p:cNvPr id="5" name="Picture 4">
            <a:extLst>
              <a:ext uri="{FF2B5EF4-FFF2-40B4-BE49-F238E27FC236}">
                <a16:creationId xmlns:a16="http://schemas.microsoft.com/office/drawing/2014/main" id="{0A7BA02C-E9CA-47B3-84E3-8409BEB55D90}"/>
              </a:ext>
            </a:extLst>
          </p:cNvPr>
          <p:cNvPicPr>
            <a:picLocks noChangeAspect="1"/>
          </p:cNvPicPr>
          <p:nvPr/>
        </p:nvPicPr>
        <p:blipFill>
          <a:blip r:embed="rId2"/>
          <a:stretch>
            <a:fillRect/>
          </a:stretch>
        </p:blipFill>
        <p:spPr>
          <a:xfrm>
            <a:off x="6849326" y="2015734"/>
            <a:ext cx="3450613" cy="3450613"/>
          </a:xfrm>
          <a:prstGeom prst="rect">
            <a:avLst/>
          </a:prstGeom>
        </p:spPr>
      </p:pic>
    </p:spTree>
    <p:extLst>
      <p:ext uri="{BB962C8B-B14F-4D97-AF65-F5344CB8AC3E}">
        <p14:creationId xmlns:p14="http://schemas.microsoft.com/office/powerpoint/2010/main" val="1400266313"/>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64C28-B5B3-45CC-A605-F15884BA3F55}"/>
              </a:ext>
            </a:extLst>
          </p:cNvPr>
          <p:cNvSpPr>
            <a:spLocks noGrp="1"/>
          </p:cNvSpPr>
          <p:nvPr>
            <p:ph type="title"/>
          </p:nvPr>
        </p:nvSpPr>
        <p:spPr/>
        <p:txBody>
          <a:bodyPr/>
          <a:lstStyle/>
          <a:p>
            <a:r>
              <a:rPr lang="en-US" dirty="0"/>
              <a:t>Improvement and Data: Care</a:t>
            </a:r>
          </a:p>
        </p:txBody>
      </p:sp>
      <p:sp>
        <p:nvSpPr>
          <p:cNvPr id="3" name="Content Placeholder 2">
            <a:extLst>
              <a:ext uri="{FF2B5EF4-FFF2-40B4-BE49-F238E27FC236}">
                <a16:creationId xmlns:a16="http://schemas.microsoft.com/office/drawing/2014/main" id="{1CB88023-E9E3-4680-A56B-BAB64F6D0FEF}"/>
              </a:ext>
            </a:extLst>
          </p:cNvPr>
          <p:cNvSpPr>
            <a:spLocks noGrp="1"/>
          </p:cNvSpPr>
          <p:nvPr>
            <p:ph idx="1"/>
          </p:nvPr>
        </p:nvSpPr>
        <p:spPr/>
        <p:txBody>
          <a:bodyPr/>
          <a:lstStyle/>
          <a:p>
            <a:r>
              <a:rPr lang="en-US" dirty="0"/>
              <a:t>Trend your QMs….where is there room for improvement</a:t>
            </a:r>
          </a:p>
          <a:p>
            <a:r>
              <a:rPr lang="en-US" dirty="0"/>
              <a:t>What are your survey risk areas?  Your data tells you and the SURVEYORS</a:t>
            </a:r>
          </a:p>
          <a:p>
            <a:r>
              <a:rPr lang="en-US" dirty="0"/>
              <a:t>Focus on the areas that are deficient – QAPI projects are key to improvement</a:t>
            </a:r>
          </a:p>
          <a:p>
            <a:r>
              <a:rPr lang="en-US" dirty="0"/>
              <a:t>Some things really matter: care transitions/hospitalizations, infections/infection control, drugs, falls/safety – each are big risk areas for SURVEY</a:t>
            </a:r>
          </a:p>
        </p:txBody>
      </p:sp>
    </p:spTree>
    <p:extLst>
      <p:ext uri="{BB962C8B-B14F-4D97-AF65-F5344CB8AC3E}">
        <p14:creationId xmlns:p14="http://schemas.microsoft.com/office/powerpoint/2010/main" val="1052665026"/>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806AC-3DF9-4B3A-8FF8-DC7D80245EB8}"/>
              </a:ext>
            </a:extLst>
          </p:cNvPr>
          <p:cNvSpPr>
            <a:spLocks noGrp="1"/>
          </p:cNvSpPr>
          <p:nvPr>
            <p:ph type="title"/>
          </p:nvPr>
        </p:nvSpPr>
        <p:spPr/>
        <p:txBody>
          <a:bodyPr/>
          <a:lstStyle/>
          <a:p>
            <a:r>
              <a:rPr lang="en-US" dirty="0"/>
              <a:t>Improvement and data: marketing</a:t>
            </a:r>
            <a:br>
              <a:rPr lang="en-US" dirty="0"/>
            </a:br>
            <a:endParaRPr lang="en-US" dirty="0"/>
          </a:p>
        </p:txBody>
      </p:sp>
      <p:sp>
        <p:nvSpPr>
          <p:cNvPr id="3" name="Content Placeholder 2">
            <a:extLst>
              <a:ext uri="{FF2B5EF4-FFF2-40B4-BE49-F238E27FC236}">
                <a16:creationId xmlns:a16="http://schemas.microsoft.com/office/drawing/2014/main" id="{EA0D6432-6FA0-4681-83E9-1486147020AF}"/>
              </a:ext>
            </a:extLst>
          </p:cNvPr>
          <p:cNvSpPr>
            <a:spLocks noGrp="1"/>
          </p:cNvSpPr>
          <p:nvPr>
            <p:ph idx="1"/>
          </p:nvPr>
        </p:nvSpPr>
        <p:spPr/>
        <p:txBody>
          <a:bodyPr/>
          <a:lstStyle/>
          <a:p>
            <a:r>
              <a:rPr lang="en-US" dirty="0"/>
              <a:t>“Sell” your data…are your results brag-worthy?</a:t>
            </a:r>
          </a:p>
          <a:p>
            <a:r>
              <a:rPr lang="en-US" dirty="0"/>
              <a:t>Market your performance to your referral sources…what are you “best in class at”</a:t>
            </a:r>
          </a:p>
          <a:p>
            <a:r>
              <a:rPr lang="en-US" dirty="0"/>
              <a:t>Market to your employees and to your recruits</a:t>
            </a:r>
          </a:p>
          <a:p>
            <a:r>
              <a:rPr lang="en-US" dirty="0"/>
              <a:t>Market to your residents and families – create newsworthy chatter</a:t>
            </a:r>
          </a:p>
          <a:p>
            <a:r>
              <a:rPr lang="en-US" dirty="0"/>
              <a:t>Social media – Facebook is great for your data</a:t>
            </a:r>
          </a:p>
          <a:p>
            <a:r>
              <a:rPr lang="en-US" dirty="0"/>
              <a:t>Advertise – does your data paint a picture for all to see</a:t>
            </a:r>
          </a:p>
          <a:p>
            <a:r>
              <a:rPr lang="en-US" dirty="0"/>
              <a:t>Brag – can your data create “news” – awards, recognition, stories, etc.</a:t>
            </a:r>
          </a:p>
        </p:txBody>
      </p:sp>
    </p:spTree>
    <p:extLst>
      <p:ext uri="{BB962C8B-B14F-4D97-AF65-F5344CB8AC3E}">
        <p14:creationId xmlns:p14="http://schemas.microsoft.com/office/powerpoint/2010/main" val="1618563751"/>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09798-170F-47DE-880C-6023AA1FB91B}"/>
              </a:ext>
            </a:extLst>
          </p:cNvPr>
          <p:cNvSpPr>
            <a:spLocks noGrp="1"/>
          </p:cNvSpPr>
          <p:nvPr>
            <p:ph type="title"/>
          </p:nvPr>
        </p:nvSpPr>
        <p:spPr/>
        <p:txBody>
          <a:bodyPr/>
          <a:lstStyle/>
          <a:p>
            <a:r>
              <a:rPr lang="en-US" dirty="0"/>
              <a:t>Improvement and Data: your staff</a:t>
            </a:r>
          </a:p>
        </p:txBody>
      </p:sp>
      <p:sp>
        <p:nvSpPr>
          <p:cNvPr id="3" name="Content Placeholder 2">
            <a:extLst>
              <a:ext uri="{FF2B5EF4-FFF2-40B4-BE49-F238E27FC236}">
                <a16:creationId xmlns:a16="http://schemas.microsoft.com/office/drawing/2014/main" id="{CD671460-35DE-45FD-B934-ED911C114878}"/>
              </a:ext>
            </a:extLst>
          </p:cNvPr>
          <p:cNvSpPr>
            <a:spLocks noGrp="1"/>
          </p:cNvSpPr>
          <p:nvPr>
            <p:ph idx="1"/>
          </p:nvPr>
        </p:nvSpPr>
        <p:spPr/>
        <p:txBody>
          <a:bodyPr/>
          <a:lstStyle/>
          <a:p>
            <a:r>
              <a:rPr lang="en-US" dirty="0"/>
              <a:t>What does your data tell you about ways to be more efficient, ways to improve?</a:t>
            </a:r>
          </a:p>
          <a:p>
            <a:r>
              <a:rPr lang="en-US" dirty="0"/>
              <a:t>How are you staffing today?  Is your focus on staff per patient ratios or on acuity and care needs?</a:t>
            </a:r>
          </a:p>
          <a:p>
            <a:r>
              <a:rPr lang="en-US" dirty="0"/>
              <a:t>Does your facility survey correspond to your staff competencies and training programs?</a:t>
            </a:r>
          </a:p>
          <a:p>
            <a:r>
              <a:rPr lang="en-US" dirty="0"/>
              <a:t>Are you measuring and communicating risk areas to staff (falls, infections, care transitions, medication use)?</a:t>
            </a:r>
          </a:p>
          <a:p>
            <a:r>
              <a:rPr lang="en-US" dirty="0"/>
              <a:t>Are your staff engaged in your QAPI process?</a:t>
            </a:r>
          </a:p>
        </p:txBody>
      </p:sp>
    </p:spTree>
    <p:extLst>
      <p:ext uri="{BB962C8B-B14F-4D97-AF65-F5344CB8AC3E}">
        <p14:creationId xmlns:p14="http://schemas.microsoft.com/office/powerpoint/2010/main" val="1535076635"/>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13BBF-EBDD-472D-BCAC-CCA2A019AC06}"/>
              </a:ext>
            </a:extLst>
          </p:cNvPr>
          <p:cNvSpPr>
            <a:spLocks noGrp="1"/>
          </p:cNvSpPr>
          <p:nvPr>
            <p:ph type="title"/>
          </p:nvPr>
        </p:nvSpPr>
        <p:spPr>
          <a:xfrm>
            <a:off x="1451579" y="804519"/>
            <a:ext cx="9603275" cy="1049235"/>
          </a:xfrm>
        </p:spPr>
        <p:txBody>
          <a:bodyPr>
            <a:normAutofit/>
          </a:bodyPr>
          <a:lstStyle/>
          <a:p>
            <a:r>
              <a:rPr lang="en-US" dirty="0"/>
              <a:t>What does staff need to know and why?</a:t>
            </a:r>
          </a:p>
        </p:txBody>
      </p:sp>
      <p:sp>
        <p:nvSpPr>
          <p:cNvPr id="3" name="Content Placeholder 2">
            <a:extLst>
              <a:ext uri="{FF2B5EF4-FFF2-40B4-BE49-F238E27FC236}">
                <a16:creationId xmlns:a16="http://schemas.microsoft.com/office/drawing/2014/main" id="{B240DF12-BEA1-4381-9B7B-9B65AA4ADFC4}"/>
              </a:ext>
            </a:extLst>
          </p:cNvPr>
          <p:cNvSpPr>
            <a:spLocks noGrp="1"/>
          </p:cNvSpPr>
          <p:nvPr>
            <p:ph idx="1"/>
          </p:nvPr>
        </p:nvSpPr>
        <p:spPr>
          <a:xfrm>
            <a:off x="1451579" y="2015734"/>
            <a:ext cx="4162555" cy="3450613"/>
          </a:xfrm>
        </p:spPr>
        <p:txBody>
          <a:bodyPr>
            <a:normAutofit/>
          </a:bodyPr>
          <a:lstStyle/>
          <a:p>
            <a:pPr>
              <a:lnSpc>
                <a:spcPct val="110000"/>
              </a:lnSpc>
            </a:pPr>
            <a:r>
              <a:rPr lang="en-US" sz="1600"/>
              <a:t>Your Star ratings – the Quality Measures and Survey results are a concise report card.</a:t>
            </a:r>
          </a:p>
          <a:p>
            <a:pPr>
              <a:lnSpc>
                <a:spcPct val="110000"/>
              </a:lnSpc>
            </a:pPr>
            <a:r>
              <a:rPr lang="en-US" sz="1600"/>
              <a:t>Where the facility ranks compared to others in the area.</a:t>
            </a:r>
          </a:p>
          <a:p>
            <a:pPr>
              <a:lnSpc>
                <a:spcPct val="110000"/>
              </a:lnSpc>
            </a:pPr>
            <a:r>
              <a:rPr lang="en-US" sz="1600"/>
              <a:t>What key measurement components matter (e.g., hospitalizations), length of stay, patient safety (falls), infections and antibiotic use.</a:t>
            </a:r>
          </a:p>
          <a:p>
            <a:pPr>
              <a:lnSpc>
                <a:spcPct val="110000"/>
              </a:lnSpc>
            </a:pPr>
            <a:r>
              <a:rPr lang="en-US" sz="1600"/>
              <a:t>What your QAPI program is and how they can be involved.</a:t>
            </a:r>
          </a:p>
          <a:p>
            <a:pPr marL="0" indent="0">
              <a:lnSpc>
                <a:spcPct val="110000"/>
              </a:lnSpc>
              <a:buNone/>
            </a:pPr>
            <a:endParaRPr lang="en-US" sz="1600" dirty="0"/>
          </a:p>
        </p:txBody>
      </p:sp>
      <p:pic>
        <p:nvPicPr>
          <p:cNvPr id="7" name="Picture 6">
            <a:extLst>
              <a:ext uri="{FF2B5EF4-FFF2-40B4-BE49-F238E27FC236}">
                <a16:creationId xmlns:a16="http://schemas.microsoft.com/office/drawing/2014/main" id="{0D077F0A-D049-49AE-A400-A7F7D5C08724}"/>
              </a:ext>
            </a:extLst>
          </p:cNvPr>
          <p:cNvPicPr>
            <a:picLocks noChangeAspect="1"/>
          </p:cNvPicPr>
          <p:nvPr/>
        </p:nvPicPr>
        <p:blipFill>
          <a:blip r:embed="rId2"/>
          <a:stretch>
            <a:fillRect/>
          </a:stretch>
        </p:blipFill>
        <p:spPr>
          <a:xfrm>
            <a:off x="6938259" y="2015734"/>
            <a:ext cx="3272746" cy="3450613"/>
          </a:xfrm>
          <a:prstGeom prst="rect">
            <a:avLst/>
          </a:prstGeom>
        </p:spPr>
      </p:pic>
    </p:spTree>
    <p:extLst>
      <p:ext uri="{BB962C8B-B14F-4D97-AF65-F5344CB8AC3E}">
        <p14:creationId xmlns:p14="http://schemas.microsoft.com/office/powerpoint/2010/main" val="1476673817"/>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0647E-FEE4-4690-97C4-788CD36DB9FC}"/>
              </a:ext>
            </a:extLst>
          </p:cNvPr>
          <p:cNvSpPr>
            <a:spLocks noGrp="1"/>
          </p:cNvSpPr>
          <p:nvPr>
            <p:ph type="title"/>
          </p:nvPr>
        </p:nvSpPr>
        <p:spPr/>
        <p:txBody>
          <a:bodyPr/>
          <a:lstStyle/>
          <a:p>
            <a:r>
              <a:rPr lang="en-US" dirty="0"/>
              <a:t>Five key strategies to improve staff competence: Number one</a:t>
            </a:r>
          </a:p>
        </p:txBody>
      </p:sp>
      <p:sp>
        <p:nvSpPr>
          <p:cNvPr id="3" name="Content Placeholder 2">
            <a:extLst>
              <a:ext uri="{FF2B5EF4-FFF2-40B4-BE49-F238E27FC236}">
                <a16:creationId xmlns:a16="http://schemas.microsoft.com/office/drawing/2014/main" id="{85C6FCFE-3CAB-44FC-916F-6301559B6E7C}"/>
              </a:ext>
            </a:extLst>
          </p:cNvPr>
          <p:cNvSpPr>
            <a:spLocks noGrp="1"/>
          </p:cNvSpPr>
          <p:nvPr>
            <p:ph idx="1"/>
          </p:nvPr>
        </p:nvSpPr>
        <p:spPr/>
        <p:txBody>
          <a:bodyPr/>
          <a:lstStyle/>
          <a:p>
            <a:r>
              <a:rPr lang="en-US" b="1" u="sng" dirty="0"/>
              <a:t>Use your facility assessment to identify</a:t>
            </a:r>
            <a:r>
              <a:rPr lang="en-US" dirty="0"/>
              <a:t>;</a:t>
            </a:r>
          </a:p>
          <a:p>
            <a:pPr lvl="1"/>
            <a:r>
              <a:rPr lang="en-US" dirty="0"/>
              <a:t>Patient population and acuity (Roster Matrix)</a:t>
            </a:r>
          </a:p>
          <a:p>
            <a:pPr lvl="1"/>
            <a:r>
              <a:rPr lang="en-US" dirty="0"/>
              <a:t>Use your Quality Measures to identify risk areas (falls, infections, etc.)</a:t>
            </a:r>
          </a:p>
          <a:p>
            <a:pPr lvl="1"/>
            <a:r>
              <a:rPr lang="en-US" dirty="0"/>
              <a:t>Use a QAPI plan to create an improvement approach with education and defined competencies</a:t>
            </a:r>
          </a:p>
          <a:p>
            <a:pPr lvl="1"/>
            <a:r>
              <a:rPr lang="en-US" dirty="0"/>
              <a:t>Educate in small “circles”…information, application, test, evaluate</a:t>
            </a:r>
          </a:p>
        </p:txBody>
      </p:sp>
    </p:spTree>
    <p:extLst>
      <p:ext uri="{BB962C8B-B14F-4D97-AF65-F5344CB8AC3E}">
        <p14:creationId xmlns:p14="http://schemas.microsoft.com/office/powerpoint/2010/main" val="1400344959"/>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F4DBD-7D90-47B7-A1C0-D72B867BF182}"/>
              </a:ext>
            </a:extLst>
          </p:cNvPr>
          <p:cNvSpPr>
            <a:spLocks noGrp="1"/>
          </p:cNvSpPr>
          <p:nvPr>
            <p:ph type="title"/>
          </p:nvPr>
        </p:nvSpPr>
        <p:spPr/>
        <p:txBody>
          <a:bodyPr/>
          <a:lstStyle/>
          <a:p>
            <a:r>
              <a:rPr lang="en-US" dirty="0"/>
              <a:t>Five Key Strategies….Number Two</a:t>
            </a:r>
          </a:p>
        </p:txBody>
      </p:sp>
      <p:sp>
        <p:nvSpPr>
          <p:cNvPr id="3" name="Content Placeholder 2">
            <a:extLst>
              <a:ext uri="{FF2B5EF4-FFF2-40B4-BE49-F238E27FC236}">
                <a16:creationId xmlns:a16="http://schemas.microsoft.com/office/drawing/2014/main" id="{9C214018-D625-4881-B486-557701C6D46A}"/>
              </a:ext>
            </a:extLst>
          </p:cNvPr>
          <p:cNvSpPr>
            <a:spLocks noGrp="1"/>
          </p:cNvSpPr>
          <p:nvPr>
            <p:ph idx="1"/>
          </p:nvPr>
        </p:nvSpPr>
        <p:spPr/>
        <p:txBody>
          <a:bodyPr/>
          <a:lstStyle/>
          <a:p>
            <a:r>
              <a:rPr lang="en-US" b="1" u="sng" dirty="0"/>
              <a:t>Make Your QAPI Work</a:t>
            </a:r>
          </a:p>
          <a:p>
            <a:pPr lvl="1"/>
            <a:r>
              <a:rPr lang="en-US" dirty="0"/>
              <a:t>Meet Monthly</a:t>
            </a:r>
          </a:p>
          <a:p>
            <a:pPr lvl="1"/>
            <a:r>
              <a:rPr lang="en-US" dirty="0"/>
              <a:t>Meet on a small clinical review level, weekly</a:t>
            </a:r>
          </a:p>
          <a:p>
            <a:pPr lvl="1"/>
            <a:r>
              <a:rPr lang="en-US" dirty="0"/>
              <a:t>Make stuff measurable and reportable</a:t>
            </a:r>
          </a:p>
          <a:p>
            <a:pPr lvl="1"/>
            <a:r>
              <a:rPr lang="en-US" dirty="0"/>
              <a:t>Focus on what matters – fall, infection rates, antibiotic use, psychoactive med use, call light response times, etc.</a:t>
            </a:r>
          </a:p>
          <a:p>
            <a:pPr lvl="1"/>
            <a:r>
              <a:rPr lang="en-US" dirty="0"/>
              <a:t>Target your big issues</a:t>
            </a:r>
          </a:p>
          <a:p>
            <a:pPr lvl="1"/>
            <a:r>
              <a:rPr lang="en-US" dirty="0"/>
              <a:t>Engage all staff in the process and leadership!</a:t>
            </a:r>
          </a:p>
          <a:p>
            <a:endParaRPr lang="en-US" b="1" u="sng" dirty="0"/>
          </a:p>
        </p:txBody>
      </p:sp>
    </p:spTree>
    <p:extLst>
      <p:ext uri="{BB962C8B-B14F-4D97-AF65-F5344CB8AC3E}">
        <p14:creationId xmlns:p14="http://schemas.microsoft.com/office/powerpoint/2010/main" val="1087978511"/>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1B8B9-D7E8-4DDB-A240-61711ED84A61}"/>
              </a:ext>
            </a:extLst>
          </p:cNvPr>
          <p:cNvSpPr>
            <a:spLocks noGrp="1"/>
          </p:cNvSpPr>
          <p:nvPr>
            <p:ph type="title"/>
          </p:nvPr>
        </p:nvSpPr>
        <p:spPr/>
        <p:txBody>
          <a:bodyPr/>
          <a:lstStyle/>
          <a:p>
            <a:r>
              <a:rPr lang="en-US" dirty="0"/>
              <a:t>Five Key Strategies….Number three</a:t>
            </a:r>
          </a:p>
        </p:txBody>
      </p:sp>
      <p:sp>
        <p:nvSpPr>
          <p:cNvPr id="3" name="Content Placeholder 2">
            <a:extLst>
              <a:ext uri="{FF2B5EF4-FFF2-40B4-BE49-F238E27FC236}">
                <a16:creationId xmlns:a16="http://schemas.microsoft.com/office/drawing/2014/main" id="{DE2FB0CB-6A91-47FC-BEAA-6DE057211113}"/>
              </a:ext>
            </a:extLst>
          </p:cNvPr>
          <p:cNvSpPr>
            <a:spLocks noGrp="1"/>
          </p:cNvSpPr>
          <p:nvPr>
            <p:ph idx="1"/>
          </p:nvPr>
        </p:nvSpPr>
        <p:spPr/>
        <p:txBody>
          <a:bodyPr/>
          <a:lstStyle/>
          <a:p>
            <a:r>
              <a:rPr lang="en-US" b="1" u="sng" dirty="0"/>
              <a:t>Implement Best Practice</a:t>
            </a:r>
          </a:p>
          <a:p>
            <a:pPr lvl="1"/>
            <a:r>
              <a:rPr lang="en-US" dirty="0"/>
              <a:t>Use pathways and algorithms</a:t>
            </a:r>
          </a:p>
          <a:p>
            <a:pPr lvl="1"/>
            <a:r>
              <a:rPr lang="en-US" dirty="0"/>
              <a:t>Audits are a necessity</a:t>
            </a:r>
          </a:p>
          <a:p>
            <a:pPr lvl="1"/>
            <a:r>
              <a:rPr lang="en-US" dirty="0"/>
              <a:t>Spend a little money on a Mock Survey</a:t>
            </a:r>
          </a:p>
          <a:p>
            <a:pPr lvl="1"/>
            <a:r>
              <a:rPr lang="en-US" dirty="0"/>
              <a:t>Grab education and tools (I have some for you today)</a:t>
            </a:r>
          </a:p>
          <a:p>
            <a:pPr lvl="1"/>
            <a:r>
              <a:rPr lang="en-US" dirty="0"/>
              <a:t>Research the best and ask them for insights</a:t>
            </a:r>
          </a:p>
          <a:p>
            <a:pPr lvl="1"/>
            <a:r>
              <a:rPr lang="en-US" dirty="0"/>
              <a:t>Journal Club, lunch and learns, involve your partners</a:t>
            </a:r>
          </a:p>
          <a:p>
            <a:pPr lvl="1"/>
            <a:r>
              <a:rPr lang="en-US" dirty="0"/>
              <a:t>Work across organizations and with others</a:t>
            </a:r>
          </a:p>
        </p:txBody>
      </p:sp>
    </p:spTree>
    <p:extLst>
      <p:ext uri="{BB962C8B-B14F-4D97-AF65-F5344CB8AC3E}">
        <p14:creationId xmlns:p14="http://schemas.microsoft.com/office/powerpoint/2010/main" val="671584932"/>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75ED6-0339-42CB-B596-056913895D1E}"/>
              </a:ext>
            </a:extLst>
          </p:cNvPr>
          <p:cNvSpPr>
            <a:spLocks noGrp="1"/>
          </p:cNvSpPr>
          <p:nvPr>
            <p:ph type="title"/>
          </p:nvPr>
        </p:nvSpPr>
        <p:spPr>
          <a:xfrm>
            <a:off x="1451579" y="804519"/>
            <a:ext cx="9603275" cy="1049235"/>
          </a:xfrm>
        </p:spPr>
        <p:txBody>
          <a:bodyPr>
            <a:normAutofit/>
          </a:bodyPr>
          <a:lstStyle/>
          <a:p>
            <a:r>
              <a:rPr lang="en-US" dirty="0"/>
              <a:t>Who’s on first?</a:t>
            </a:r>
          </a:p>
        </p:txBody>
      </p:sp>
      <p:sp>
        <p:nvSpPr>
          <p:cNvPr id="3" name="Content Placeholder 2">
            <a:extLst>
              <a:ext uri="{FF2B5EF4-FFF2-40B4-BE49-F238E27FC236}">
                <a16:creationId xmlns:a16="http://schemas.microsoft.com/office/drawing/2014/main" id="{A0C0A686-5DCE-43C7-BBF5-41CDBEFEA893}"/>
              </a:ext>
            </a:extLst>
          </p:cNvPr>
          <p:cNvSpPr>
            <a:spLocks noGrp="1"/>
          </p:cNvSpPr>
          <p:nvPr>
            <p:ph idx="1"/>
          </p:nvPr>
        </p:nvSpPr>
        <p:spPr>
          <a:xfrm>
            <a:off x="1451579" y="2015734"/>
            <a:ext cx="6195784" cy="3450613"/>
          </a:xfrm>
        </p:spPr>
        <p:txBody>
          <a:bodyPr>
            <a:normAutofit/>
          </a:bodyPr>
          <a:lstStyle/>
          <a:p>
            <a:r>
              <a:rPr lang="en-US" dirty="0"/>
              <a:t>Alphabet Soup – VBP, QRP, PDPM, QAPI, CMIs, ICD-10, COPs….did I miss anything?</a:t>
            </a:r>
          </a:p>
          <a:p>
            <a:r>
              <a:rPr lang="en-US" dirty="0"/>
              <a:t>“Its all Greek to Me….or is it” – maybe we should be thinking, its all </a:t>
            </a:r>
            <a:r>
              <a:rPr lang="en-US" b="1" i="1" dirty="0"/>
              <a:t>“GREEN” </a:t>
            </a:r>
            <a:r>
              <a:rPr lang="en-US" dirty="0"/>
              <a:t>to me</a:t>
            </a:r>
          </a:p>
          <a:p>
            <a:r>
              <a:rPr lang="en-US" dirty="0"/>
              <a:t>Seeing the Forest for the Trees – the reality is,  $$$ is at the heart of much of what is going on</a:t>
            </a:r>
          </a:p>
          <a:p>
            <a:endParaRPr lang="en-US" dirty="0"/>
          </a:p>
        </p:txBody>
      </p:sp>
      <p:pic>
        <p:nvPicPr>
          <p:cNvPr id="5" name="Picture 4">
            <a:extLst>
              <a:ext uri="{FF2B5EF4-FFF2-40B4-BE49-F238E27FC236}">
                <a16:creationId xmlns:a16="http://schemas.microsoft.com/office/drawing/2014/main" id="{AF10122A-9730-443C-9F56-5ADD99228097}"/>
              </a:ext>
            </a:extLst>
          </p:cNvPr>
          <p:cNvPicPr>
            <a:picLocks noChangeAspect="1"/>
          </p:cNvPicPr>
          <p:nvPr/>
        </p:nvPicPr>
        <p:blipFill>
          <a:blip r:embed="rId2"/>
          <a:stretch>
            <a:fillRect/>
          </a:stretch>
        </p:blipFill>
        <p:spPr>
          <a:xfrm>
            <a:off x="8128756" y="2277991"/>
            <a:ext cx="2926098" cy="2926098"/>
          </a:xfrm>
          <a:prstGeom prst="rect">
            <a:avLst/>
          </a:prstGeom>
        </p:spPr>
      </p:pic>
    </p:spTree>
    <p:extLst>
      <p:ext uri="{BB962C8B-B14F-4D97-AF65-F5344CB8AC3E}">
        <p14:creationId xmlns:p14="http://schemas.microsoft.com/office/powerpoint/2010/main" val="3416618786"/>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C537C-782F-497A-A600-52780190009E}"/>
              </a:ext>
            </a:extLst>
          </p:cNvPr>
          <p:cNvSpPr>
            <a:spLocks noGrp="1"/>
          </p:cNvSpPr>
          <p:nvPr>
            <p:ph type="title"/>
          </p:nvPr>
        </p:nvSpPr>
        <p:spPr/>
        <p:txBody>
          <a:bodyPr/>
          <a:lstStyle/>
          <a:p>
            <a:r>
              <a:rPr lang="en-US" dirty="0"/>
              <a:t>Five Key strategies…number four</a:t>
            </a:r>
          </a:p>
        </p:txBody>
      </p:sp>
      <p:sp>
        <p:nvSpPr>
          <p:cNvPr id="3" name="Content Placeholder 2">
            <a:extLst>
              <a:ext uri="{FF2B5EF4-FFF2-40B4-BE49-F238E27FC236}">
                <a16:creationId xmlns:a16="http://schemas.microsoft.com/office/drawing/2014/main" id="{688F9A1B-9DB2-41CE-AD55-B55F0E497ABD}"/>
              </a:ext>
            </a:extLst>
          </p:cNvPr>
          <p:cNvSpPr>
            <a:spLocks noGrp="1"/>
          </p:cNvSpPr>
          <p:nvPr>
            <p:ph idx="1"/>
          </p:nvPr>
        </p:nvSpPr>
        <p:spPr/>
        <p:txBody>
          <a:bodyPr/>
          <a:lstStyle/>
          <a:p>
            <a:r>
              <a:rPr lang="en-US" b="1" u="sng" dirty="0"/>
              <a:t>Focus on Simple</a:t>
            </a:r>
          </a:p>
          <a:p>
            <a:pPr lvl="1"/>
            <a:r>
              <a:rPr lang="en-US" dirty="0"/>
              <a:t>Don’t talk VBP, talk re-hospitalization and education and avoidable events,  Staff don’t care about VBP but they will care about re-hospitalization rates</a:t>
            </a:r>
          </a:p>
          <a:p>
            <a:pPr lvl="1"/>
            <a:r>
              <a:rPr lang="en-US" dirty="0"/>
              <a:t>Don’t talk about antibiotic stewardship – talk infection control and best practices (e.g., stop doing UAs)</a:t>
            </a:r>
          </a:p>
          <a:p>
            <a:pPr lvl="1"/>
            <a:r>
              <a:rPr lang="en-US" dirty="0"/>
              <a:t>Over-educate, under-explain – push things to the point of care</a:t>
            </a:r>
          </a:p>
          <a:p>
            <a:pPr lvl="1"/>
            <a:r>
              <a:rPr lang="en-US" dirty="0"/>
              <a:t>Put CNAs in the loop and in-the-mix</a:t>
            </a:r>
          </a:p>
          <a:p>
            <a:pPr lvl="1"/>
            <a:r>
              <a:rPr lang="en-US" dirty="0"/>
              <a:t>Understand the power of reinforcement and constant reward </a:t>
            </a:r>
          </a:p>
          <a:p>
            <a:pPr marL="914400" lvl="2" indent="0">
              <a:buNone/>
            </a:pPr>
            <a:endParaRPr lang="en-US" b="1" u="sng" dirty="0"/>
          </a:p>
        </p:txBody>
      </p:sp>
    </p:spTree>
    <p:extLst>
      <p:ext uri="{BB962C8B-B14F-4D97-AF65-F5344CB8AC3E}">
        <p14:creationId xmlns:p14="http://schemas.microsoft.com/office/powerpoint/2010/main" val="1432465718"/>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1180B-E236-4056-B2FA-894F075551BB}"/>
              </a:ext>
            </a:extLst>
          </p:cNvPr>
          <p:cNvSpPr>
            <a:spLocks noGrp="1"/>
          </p:cNvSpPr>
          <p:nvPr>
            <p:ph type="title"/>
          </p:nvPr>
        </p:nvSpPr>
        <p:spPr/>
        <p:txBody>
          <a:bodyPr/>
          <a:lstStyle/>
          <a:p>
            <a:r>
              <a:rPr lang="en-US" dirty="0"/>
              <a:t>Five Key Strategies…Number five</a:t>
            </a:r>
          </a:p>
        </p:txBody>
      </p:sp>
      <p:sp>
        <p:nvSpPr>
          <p:cNvPr id="3" name="Content Placeholder 2">
            <a:extLst>
              <a:ext uri="{FF2B5EF4-FFF2-40B4-BE49-F238E27FC236}">
                <a16:creationId xmlns:a16="http://schemas.microsoft.com/office/drawing/2014/main" id="{DD0C7DA7-893A-4D7B-9689-0335521BB3FC}"/>
              </a:ext>
            </a:extLst>
          </p:cNvPr>
          <p:cNvSpPr>
            <a:spLocks noGrp="1"/>
          </p:cNvSpPr>
          <p:nvPr>
            <p:ph idx="1"/>
          </p:nvPr>
        </p:nvSpPr>
        <p:spPr/>
        <p:txBody>
          <a:bodyPr/>
          <a:lstStyle/>
          <a:p>
            <a:r>
              <a:rPr lang="en-US" b="1" u="sng" dirty="0"/>
              <a:t>Behavioral Influences Work Best</a:t>
            </a:r>
          </a:p>
          <a:p>
            <a:pPr lvl="1"/>
            <a:r>
              <a:rPr lang="en-US" dirty="0"/>
              <a:t>Sorry leaders, want better results, show better behavior.  No patients exist in your office.  </a:t>
            </a:r>
          </a:p>
          <a:p>
            <a:pPr lvl="1"/>
            <a:r>
              <a:rPr lang="en-US" dirty="0"/>
              <a:t>Evangelize: Talk and reinforce patient care and quality</a:t>
            </a:r>
          </a:p>
          <a:p>
            <a:pPr lvl="1"/>
            <a:r>
              <a:rPr lang="en-US" dirty="0"/>
              <a:t>Reward: Team and individual</a:t>
            </a:r>
          </a:p>
          <a:p>
            <a:pPr lvl="1"/>
            <a:r>
              <a:rPr lang="en-US" dirty="0"/>
              <a:t>Accountability: Discipline, team and individual </a:t>
            </a:r>
          </a:p>
          <a:p>
            <a:pPr lvl="1"/>
            <a:r>
              <a:rPr lang="en-US" dirty="0"/>
              <a:t>Set a high expectation – don’t dumb it down, don’t tolerate excuses or poor outcomes</a:t>
            </a:r>
          </a:p>
          <a:p>
            <a:pPr lvl="1"/>
            <a:r>
              <a:rPr lang="en-US" dirty="0"/>
              <a:t>Develop an investment plan - $$$ are necessary but not big $$$.</a:t>
            </a:r>
          </a:p>
        </p:txBody>
      </p:sp>
    </p:spTree>
    <p:extLst>
      <p:ext uri="{BB962C8B-B14F-4D97-AF65-F5344CB8AC3E}">
        <p14:creationId xmlns:p14="http://schemas.microsoft.com/office/powerpoint/2010/main" val="2309870193"/>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44181-8D7E-4BB6-97C5-881158B5A6A0}"/>
              </a:ext>
            </a:extLst>
          </p:cNvPr>
          <p:cNvSpPr>
            <a:spLocks noGrp="1"/>
          </p:cNvSpPr>
          <p:nvPr>
            <p:ph type="title"/>
          </p:nvPr>
        </p:nvSpPr>
        <p:spPr>
          <a:xfrm>
            <a:off x="1451579" y="804519"/>
            <a:ext cx="9603275" cy="1049235"/>
          </a:xfrm>
        </p:spPr>
        <p:txBody>
          <a:bodyPr>
            <a:normAutofit/>
          </a:bodyPr>
          <a:lstStyle/>
          <a:p>
            <a:r>
              <a:rPr lang="en-US" dirty="0"/>
              <a:t>Miner, Grinder or Finder?</a:t>
            </a:r>
          </a:p>
        </p:txBody>
      </p:sp>
      <p:sp>
        <p:nvSpPr>
          <p:cNvPr id="3" name="Content Placeholder 2">
            <a:extLst>
              <a:ext uri="{FF2B5EF4-FFF2-40B4-BE49-F238E27FC236}">
                <a16:creationId xmlns:a16="http://schemas.microsoft.com/office/drawing/2014/main" id="{09E4A3CE-A548-4E7F-A712-DB0EE7E94F73}"/>
              </a:ext>
            </a:extLst>
          </p:cNvPr>
          <p:cNvSpPr>
            <a:spLocks noGrp="1"/>
          </p:cNvSpPr>
          <p:nvPr>
            <p:ph idx="1"/>
          </p:nvPr>
        </p:nvSpPr>
        <p:spPr>
          <a:xfrm>
            <a:off x="1451579" y="2015734"/>
            <a:ext cx="4162555" cy="3450613"/>
          </a:xfrm>
        </p:spPr>
        <p:txBody>
          <a:bodyPr>
            <a:normAutofit/>
          </a:bodyPr>
          <a:lstStyle/>
          <a:p>
            <a:r>
              <a:rPr lang="en-US" dirty="0"/>
              <a:t>Be the Miner ---- Go find the data and mine the results</a:t>
            </a:r>
          </a:p>
          <a:p>
            <a:r>
              <a:rPr lang="en-US" dirty="0"/>
              <a:t>The Tools: Here’s a few</a:t>
            </a:r>
          </a:p>
          <a:p>
            <a:endParaRPr lang="en-US" dirty="0"/>
          </a:p>
        </p:txBody>
      </p:sp>
      <p:pic>
        <p:nvPicPr>
          <p:cNvPr id="5" name="Picture 4">
            <a:extLst>
              <a:ext uri="{FF2B5EF4-FFF2-40B4-BE49-F238E27FC236}">
                <a16:creationId xmlns:a16="http://schemas.microsoft.com/office/drawing/2014/main" id="{65444C33-FE34-426C-8014-49AB6D2CBE41}"/>
              </a:ext>
            </a:extLst>
          </p:cNvPr>
          <p:cNvPicPr>
            <a:picLocks noChangeAspect="1"/>
          </p:cNvPicPr>
          <p:nvPr/>
        </p:nvPicPr>
        <p:blipFill>
          <a:blip r:embed="rId2"/>
          <a:stretch>
            <a:fillRect/>
          </a:stretch>
        </p:blipFill>
        <p:spPr>
          <a:xfrm>
            <a:off x="7280653" y="2015734"/>
            <a:ext cx="2587959" cy="3450613"/>
          </a:xfrm>
          <a:prstGeom prst="rect">
            <a:avLst/>
          </a:prstGeom>
        </p:spPr>
      </p:pic>
    </p:spTree>
    <p:extLst>
      <p:ext uri="{BB962C8B-B14F-4D97-AF65-F5344CB8AC3E}">
        <p14:creationId xmlns:p14="http://schemas.microsoft.com/office/powerpoint/2010/main" val="4214672245"/>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AE00B-E722-4E2E-BF43-02896CC76A2A}"/>
              </a:ext>
            </a:extLst>
          </p:cNvPr>
          <p:cNvSpPr>
            <a:spLocks noGrp="1"/>
          </p:cNvSpPr>
          <p:nvPr>
            <p:ph type="title"/>
          </p:nvPr>
        </p:nvSpPr>
        <p:spPr>
          <a:xfrm>
            <a:off x="1451579" y="804519"/>
            <a:ext cx="9603275" cy="1049235"/>
          </a:xfrm>
        </p:spPr>
        <p:txBody>
          <a:bodyPr>
            <a:normAutofit/>
          </a:bodyPr>
          <a:lstStyle/>
          <a:p>
            <a:r>
              <a:rPr lang="en-US" dirty="0"/>
              <a:t>We are just about home</a:t>
            </a:r>
          </a:p>
        </p:txBody>
      </p:sp>
      <p:sp>
        <p:nvSpPr>
          <p:cNvPr id="3" name="Content Placeholder 2">
            <a:extLst>
              <a:ext uri="{FF2B5EF4-FFF2-40B4-BE49-F238E27FC236}">
                <a16:creationId xmlns:a16="http://schemas.microsoft.com/office/drawing/2014/main" id="{7A282E6C-3275-40EC-AD8D-1D04410D35B0}"/>
              </a:ext>
            </a:extLst>
          </p:cNvPr>
          <p:cNvSpPr>
            <a:spLocks noGrp="1"/>
          </p:cNvSpPr>
          <p:nvPr>
            <p:ph idx="1"/>
          </p:nvPr>
        </p:nvSpPr>
        <p:spPr>
          <a:xfrm>
            <a:off x="1451579" y="2015734"/>
            <a:ext cx="6195784" cy="3450613"/>
          </a:xfrm>
        </p:spPr>
        <p:txBody>
          <a:bodyPr>
            <a:normAutofit/>
          </a:bodyPr>
          <a:lstStyle/>
          <a:p>
            <a:pPr>
              <a:lnSpc>
                <a:spcPct val="110000"/>
              </a:lnSpc>
            </a:pPr>
            <a:r>
              <a:rPr lang="en-US" sz="1700" b="1" u="sng" dirty="0"/>
              <a:t>Tools for You: </a:t>
            </a:r>
            <a:r>
              <a:rPr lang="en-US" sz="1700" dirty="0"/>
              <a:t>QAPI dashboard, QAPI plan template, analysis of unplanned hospitalizations, QA incident report,  QA hospitalizations, estimated length of stay analysis – </a:t>
            </a:r>
            <a:r>
              <a:rPr lang="en-US" sz="1700" b="1" dirty="0"/>
              <a:t>go to rhislop3.com and </a:t>
            </a:r>
            <a:r>
              <a:rPr lang="en-US" sz="1700" b="1"/>
              <a:t>get downloads</a:t>
            </a:r>
            <a:endParaRPr lang="en-US" sz="1700" b="1" dirty="0"/>
          </a:p>
          <a:p>
            <a:pPr>
              <a:lnSpc>
                <a:spcPct val="110000"/>
              </a:lnSpc>
            </a:pPr>
            <a:r>
              <a:rPr lang="en-US" sz="1700" dirty="0"/>
              <a:t>San Diego: Catch me again at LeadingAge Annual Meeting and Conference….A new presentation:  </a:t>
            </a:r>
            <a:r>
              <a:rPr lang="en-US" sz="1700" b="1" i="1" dirty="0"/>
              <a:t>“An Ethical Journey: Exploring the Intersection of Compliance and Care” </a:t>
            </a:r>
          </a:p>
          <a:p>
            <a:pPr>
              <a:lnSpc>
                <a:spcPct val="110000"/>
              </a:lnSpc>
            </a:pPr>
            <a:r>
              <a:rPr lang="en-US" sz="1700" dirty="0"/>
              <a:t>Feel free to email questions, etc. at </a:t>
            </a:r>
            <a:r>
              <a:rPr lang="en-US" sz="1700" dirty="0">
                <a:hlinkClick r:id="rId2"/>
              </a:rPr>
              <a:t>rhislop@h2healthllc.com</a:t>
            </a:r>
            <a:endParaRPr lang="en-US" sz="1700" dirty="0"/>
          </a:p>
          <a:p>
            <a:pPr marL="0" indent="0">
              <a:lnSpc>
                <a:spcPct val="110000"/>
              </a:lnSpc>
              <a:buNone/>
            </a:pPr>
            <a:r>
              <a:rPr lang="en-US" sz="1700" b="1" dirty="0"/>
              <a:t>THANK-YOU!</a:t>
            </a:r>
          </a:p>
        </p:txBody>
      </p:sp>
      <p:pic>
        <p:nvPicPr>
          <p:cNvPr id="5" name="Picture 4">
            <a:extLst>
              <a:ext uri="{FF2B5EF4-FFF2-40B4-BE49-F238E27FC236}">
                <a16:creationId xmlns:a16="http://schemas.microsoft.com/office/drawing/2014/main" id="{36680311-8FAC-43D5-A785-E858B614BE8B}"/>
              </a:ext>
            </a:extLst>
          </p:cNvPr>
          <p:cNvPicPr>
            <a:picLocks noChangeAspect="1"/>
          </p:cNvPicPr>
          <p:nvPr/>
        </p:nvPicPr>
        <p:blipFill>
          <a:blip r:embed="rId3"/>
          <a:stretch>
            <a:fillRect/>
          </a:stretch>
        </p:blipFill>
        <p:spPr>
          <a:xfrm>
            <a:off x="8128756" y="381000"/>
            <a:ext cx="1701044" cy="1333500"/>
          </a:xfrm>
          <a:prstGeom prst="rect">
            <a:avLst/>
          </a:prstGeom>
        </p:spPr>
      </p:pic>
    </p:spTree>
    <p:extLst>
      <p:ext uri="{BB962C8B-B14F-4D97-AF65-F5344CB8AC3E}">
        <p14:creationId xmlns:p14="http://schemas.microsoft.com/office/powerpoint/2010/main" val="4101739029"/>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F3688F-A351-4F7F-96BC-CDE1358B7289}"/>
              </a:ext>
            </a:extLst>
          </p:cNvPr>
          <p:cNvSpPr>
            <a:spLocks noGrp="1"/>
          </p:cNvSpPr>
          <p:nvPr>
            <p:ph idx="1"/>
          </p:nvPr>
        </p:nvSpPr>
        <p:spPr>
          <a:xfrm>
            <a:off x="1451579" y="2015734"/>
            <a:ext cx="6195784" cy="3450613"/>
          </a:xfrm>
        </p:spPr>
        <p:txBody>
          <a:bodyPr>
            <a:normAutofit/>
          </a:bodyPr>
          <a:lstStyle/>
          <a:p>
            <a:r>
              <a:rPr lang="en-US" dirty="0"/>
              <a:t>73% of all SNFs are experiencing readmission penalties under VBP (reduction in Medicare payments). </a:t>
            </a:r>
          </a:p>
          <a:p>
            <a:r>
              <a:rPr lang="en-US" dirty="0"/>
              <a:t>QRP penalties forthcoming in October for FY 2020 (2%) – </a:t>
            </a:r>
            <a:r>
              <a:rPr lang="en-US" i="1" dirty="0"/>
              <a:t>“SNFs, do you know where your Medicare dollars are going?”</a:t>
            </a:r>
          </a:p>
          <a:p>
            <a:r>
              <a:rPr lang="en-US" b="1" dirty="0"/>
              <a:t>It’s In the Stars! </a:t>
            </a:r>
            <a:r>
              <a:rPr lang="en-US" dirty="0"/>
              <a:t>– Have yours been falling (especially your staffing stars)?</a:t>
            </a:r>
          </a:p>
          <a:p>
            <a:endParaRPr lang="en-US" dirty="0"/>
          </a:p>
          <a:p>
            <a:pPr marL="0" indent="0">
              <a:buNone/>
            </a:pPr>
            <a:endParaRPr lang="en-US" dirty="0"/>
          </a:p>
        </p:txBody>
      </p:sp>
      <p:pic>
        <p:nvPicPr>
          <p:cNvPr id="5" name="Picture 4">
            <a:extLst>
              <a:ext uri="{FF2B5EF4-FFF2-40B4-BE49-F238E27FC236}">
                <a16:creationId xmlns:a16="http://schemas.microsoft.com/office/drawing/2014/main" id="{1558FDEF-FF3D-4850-9293-BDFB71C3783E}"/>
              </a:ext>
            </a:extLst>
          </p:cNvPr>
          <p:cNvPicPr>
            <a:picLocks noChangeAspect="1"/>
          </p:cNvPicPr>
          <p:nvPr/>
        </p:nvPicPr>
        <p:blipFill>
          <a:blip r:embed="rId2"/>
          <a:stretch>
            <a:fillRect/>
          </a:stretch>
        </p:blipFill>
        <p:spPr>
          <a:xfrm>
            <a:off x="8128756" y="2410670"/>
            <a:ext cx="2926098" cy="2660741"/>
          </a:xfrm>
          <a:prstGeom prst="rect">
            <a:avLst/>
          </a:prstGeom>
        </p:spPr>
      </p:pic>
      <p:pic>
        <p:nvPicPr>
          <p:cNvPr id="6" name="Picture 5">
            <a:extLst>
              <a:ext uri="{FF2B5EF4-FFF2-40B4-BE49-F238E27FC236}">
                <a16:creationId xmlns:a16="http://schemas.microsoft.com/office/drawing/2014/main" id="{637FF3A9-13A2-427B-94DE-08E7CC6D4F21}"/>
              </a:ext>
            </a:extLst>
          </p:cNvPr>
          <p:cNvPicPr>
            <a:picLocks noChangeAspect="1"/>
          </p:cNvPicPr>
          <p:nvPr/>
        </p:nvPicPr>
        <p:blipFill>
          <a:blip r:embed="rId2"/>
          <a:stretch>
            <a:fillRect/>
          </a:stretch>
        </p:blipFill>
        <p:spPr>
          <a:xfrm>
            <a:off x="8128756" y="2343506"/>
            <a:ext cx="2926098" cy="2660741"/>
          </a:xfrm>
          <a:prstGeom prst="rect">
            <a:avLst/>
          </a:prstGeom>
        </p:spPr>
      </p:pic>
      <p:sp>
        <p:nvSpPr>
          <p:cNvPr id="7" name="Title 6">
            <a:extLst>
              <a:ext uri="{FF2B5EF4-FFF2-40B4-BE49-F238E27FC236}">
                <a16:creationId xmlns:a16="http://schemas.microsoft.com/office/drawing/2014/main" id="{198ADD75-90C6-42B3-B7DF-1835D8C6E5B1}"/>
              </a:ext>
            </a:extLst>
          </p:cNvPr>
          <p:cNvSpPr>
            <a:spLocks noGrp="1"/>
          </p:cNvSpPr>
          <p:nvPr>
            <p:ph type="title"/>
          </p:nvPr>
        </p:nvSpPr>
        <p:spPr/>
        <p:txBody>
          <a:bodyPr/>
          <a:lstStyle/>
          <a:p>
            <a:r>
              <a:rPr lang="en-US" dirty="0"/>
              <a:t>Paul Harvey: Now for the Rest of the story</a:t>
            </a:r>
          </a:p>
        </p:txBody>
      </p:sp>
    </p:spTree>
    <p:extLst>
      <p:ext uri="{BB962C8B-B14F-4D97-AF65-F5344CB8AC3E}">
        <p14:creationId xmlns:p14="http://schemas.microsoft.com/office/powerpoint/2010/main" val="2051229921"/>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64DA2-6C0A-4DE8-995E-F5A14E8F2B17}"/>
              </a:ext>
            </a:extLst>
          </p:cNvPr>
          <p:cNvSpPr>
            <a:spLocks noGrp="1"/>
          </p:cNvSpPr>
          <p:nvPr>
            <p:ph type="title"/>
          </p:nvPr>
        </p:nvSpPr>
        <p:spPr>
          <a:xfrm>
            <a:off x="1451579" y="804519"/>
            <a:ext cx="9603275" cy="1049235"/>
          </a:xfrm>
        </p:spPr>
        <p:txBody>
          <a:bodyPr>
            <a:normAutofit/>
          </a:bodyPr>
          <a:lstStyle/>
          <a:p>
            <a:r>
              <a:rPr lang="en-US" dirty="0"/>
              <a:t>Taking stock and making sense of it all: Survey</a:t>
            </a:r>
          </a:p>
        </p:txBody>
      </p:sp>
      <p:sp>
        <p:nvSpPr>
          <p:cNvPr id="3" name="Content Placeholder 2">
            <a:extLst>
              <a:ext uri="{FF2B5EF4-FFF2-40B4-BE49-F238E27FC236}">
                <a16:creationId xmlns:a16="http://schemas.microsoft.com/office/drawing/2014/main" id="{86B9BFA5-8038-4A8F-805F-03CC5D2FBF6D}"/>
              </a:ext>
            </a:extLst>
          </p:cNvPr>
          <p:cNvSpPr>
            <a:spLocks noGrp="1"/>
          </p:cNvSpPr>
          <p:nvPr>
            <p:ph idx="1"/>
          </p:nvPr>
        </p:nvSpPr>
        <p:spPr>
          <a:xfrm>
            <a:off x="1451579" y="2015734"/>
            <a:ext cx="4644421" cy="3450613"/>
          </a:xfrm>
        </p:spPr>
        <p:txBody>
          <a:bodyPr>
            <a:normAutofit/>
          </a:bodyPr>
          <a:lstStyle/>
          <a:p>
            <a:pPr>
              <a:lnSpc>
                <a:spcPct val="110000"/>
              </a:lnSpc>
            </a:pPr>
            <a:r>
              <a:rPr lang="en-US" sz="1400" dirty="0"/>
              <a:t>The new survey process is an enhanced version of QIS – the Quality Information Survey.</a:t>
            </a:r>
          </a:p>
          <a:p>
            <a:pPr>
              <a:lnSpc>
                <a:spcPct val="110000"/>
              </a:lnSpc>
            </a:pPr>
            <a:r>
              <a:rPr lang="en-US" sz="1400" dirty="0"/>
              <a:t>Surveyors begin by looking at quality indicators and demographic data.</a:t>
            </a:r>
          </a:p>
          <a:p>
            <a:pPr>
              <a:lnSpc>
                <a:spcPct val="110000"/>
              </a:lnSpc>
            </a:pPr>
            <a:r>
              <a:rPr lang="en-US" sz="1400" dirty="0"/>
              <a:t>Your data reviewed in the Survey Office frames to a large extent, how surveyors approach issues, their focus, their initial tasks and because surveyors are human (DNA tests prove it), their frame of reference/mindset.</a:t>
            </a:r>
          </a:p>
          <a:p>
            <a:pPr>
              <a:lnSpc>
                <a:spcPct val="110000"/>
              </a:lnSpc>
            </a:pPr>
            <a:r>
              <a:rPr lang="en-US" sz="1400" dirty="0"/>
              <a:t>Your facility assessment should be principally, a playbook review for survey.  You have analyzed your data, addressed your resident needs,  assessed staff competencies AND, built QAPI projects to address your weak areas.</a:t>
            </a:r>
          </a:p>
        </p:txBody>
      </p:sp>
      <p:pic>
        <p:nvPicPr>
          <p:cNvPr id="5" name="Picture 4">
            <a:extLst>
              <a:ext uri="{FF2B5EF4-FFF2-40B4-BE49-F238E27FC236}">
                <a16:creationId xmlns:a16="http://schemas.microsoft.com/office/drawing/2014/main" id="{D3F05CC0-3E77-4594-A961-31165B902B90}"/>
              </a:ext>
            </a:extLst>
          </p:cNvPr>
          <p:cNvPicPr>
            <a:picLocks noChangeAspect="1"/>
          </p:cNvPicPr>
          <p:nvPr/>
        </p:nvPicPr>
        <p:blipFill>
          <a:blip r:embed="rId2"/>
          <a:stretch>
            <a:fillRect/>
          </a:stretch>
        </p:blipFill>
        <p:spPr>
          <a:xfrm>
            <a:off x="6648709" y="2015734"/>
            <a:ext cx="3851847" cy="3450613"/>
          </a:xfrm>
          <a:prstGeom prst="rect">
            <a:avLst/>
          </a:prstGeom>
        </p:spPr>
      </p:pic>
    </p:spTree>
    <p:extLst>
      <p:ext uri="{BB962C8B-B14F-4D97-AF65-F5344CB8AC3E}">
        <p14:creationId xmlns:p14="http://schemas.microsoft.com/office/powerpoint/2010/main" val="1099423207"/>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64D53-978A-4EC7-A123-0180F278203B}"/>
              </a:ext>
            </a:extLst>
          </p:cNvPr>
          <p:cNvSpPr>
            <a:spLocks noGrp="1"/>
          </p:cNvSpPr>
          <p:nvPr>
            <p:ph type="title"/>
          </p:nvPr>
        </p:nvSpPr>
        <p:spPr/>
        <p:txBody>
          <a:bodyPr/>
          <a:lstStyle/>
          <a:p>
            <a:r>
              <a:rPr lang="en-US" dirty="0"/>
              <a:t>Taking stock and making sense of it all: Marketing</a:t>
            </a:r>
          </a:p>
        </p:txBody>
      </p:sp>
      <p:sp>
        <p:nvSpPr>
          <p:cNvPr id="3" name="Content Placeholder 2">
            <a:extLst>
              <a:ext uri="{FF2B5EF4-FFF2-40B4-BE49-F238E27FC236}">
                <a16:creationId xmlns:a16="http://schemas.microsoft.com/office/drawing/2014/main" id="{FAA35547-30D4-404F-84A0-B621A6811EBF}"/>
              </a:ext>
            </a:extLst>
          </p:cNvPr>
          <p:cNvSpPr>
            <a:spLocks noGrp="1"/>
          </p:cNvSpPr>
          <p:nvPr>
            <p:ph idx="1"/>
          </p:nvPr>
        </p:nvSpPr>
        <p:spPr/>
        <p:txBody>
          <a:bodyPr/>
          <a:lstStyle/>
          <a:p>
            <a:r>
              <a:rPr lang="en-US" dirty="0"/>
              <a:t>Your data tells a story….good or bad.  What does your facility data say to the marketplace?</a:t>
            </a:r>
          </a:p>
          <a:p>
            <a:r>
              <a:rPr lang="en-US" dirty="0"/>
              <a:t>Data separates facilities by performance.  It levers reputation and minimizes or makes less relevant, facility issues such as location, age of physical plant, cosmetics, etc.</a:t>
            </a:r>
          </a:p>
          <a:p>
            <a:r>
              <a:rPr lang="en-US" dirty="0"/>
              <a:t>Data is important to other providers in the “food chain”.  It is important to hospitals and to post-discharge providers such as Home Health Agencies. Better performers have partners that want to do business with them.</a:t>
            </a:r>
          </a:p>
          <a:p>
            <a:r>
              <a:rPr lang="en-US" dirty="0"/>
              <a:t>Data creates opportunity: Narrow networks, ACOs, Bundles, Med Advantage contracts</a:t>
            </a:r>
          </a:p>
        </p:txBody>
      </p:sp>
    </p:spTree>
    <p:extLst>
      <p:ext uri="{BB962C8B-B14F-4D97-AF65-F5344CB8AC3E}">
        <p14:creationId xmlns:p14="http://schemas.microsoft.com/office/powerpoint/2010/main" val="2158576183"/>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6C380-7018-453E-A388-CAF378384799}"/>
              </a:ext>
            </a:extLst>
          </p:cNvPr>
          <p:cNvSpPr>
            <a:spLocks noGrp="1"/>
          </p:cNvSpPr>
          <p:nvPr>
            <p:ph type="title"/>
          </p:nvPr>
        </p:nvSpPr>
        <p:spPr>
          <a:xfrm>
            <a:off x="1451579" y="804519"/>
            <a:ext cx="9603275" cy="1049235"/>
          </a:xfrm>
        </p:spPr>
        <p:txBody>
          <a:bodyPr>
            <a:normAutofit/>
          </a:bodyPr>
          <a:lstStyle/>
          <a:p>
            <a:r>
              <a:rPr lang="en-US" dirty="0"/>
              <a:t>Taking stock and making sense of it all: Payment</a:t>
            </a:r>
          </a:p>
        </p:txBody>
      </p:sp>
      <p:sp>
        <p:nvSpPr>
          <p:cNvPr id="3" name="Content Placeholder 2">
            <a:extLst>
              <a:ext uri="{FF2B5EF4-FFF2-40B4-BE49-F238E27FC236}">
                <a16:creationId xmlns:a16="http://schemas.microsoft.com/office/drawing/2014/main" id="{C592365E-7908-4FEE-85AB-C05A189428AB}"/>
              </a:ext>
            </a:extLst>
          </p:cNvPr>
          <p:cNvSpPr>
            <a:spLocks noGrp="1"/>
          </p:cNvSpPr>
          <p:nvPr>
            <p:ph idx="1"/>
          </p:nvPr>
        </p:nvSpPr>
        <p:spPr>
          <a:xfrm>
            <a:off x="1451579" y="2015734"/>
            <a:ext cx="4644421" cy="3450613"/>
          </a:xfrm>
        </p:spPr>
        <p:txBody>
          <a:bodyPr>
            <a:noAutofit/>
          </a:bodyPr>
          <a:lstStyle/>
          <a:p>
            <a:pPr>
              <a:lnSpc>
                <a:spcPct val="110000"/>
              </a:lnSpc>
            </a:pPr>
            <a:r>
              <a:rPr lang="en-US" sz="1400" dirty="0"/>
              <a:t>Medicare VBP and QRP offer incentive or penalty for poor performance. Your data tells you where you fall.</a:t>
            </a:r>
          </a:p>
          <a:p>
            <a:pPr>
              <a:lnSpc>
                <a:spcPct val="110000"/>
              </a:lnSpc>
            </a:pPr>
            <a:r>
              <a:rPr lang="en-US" sz="1400" dirty="0"/>
              <a:t>PDPM – what has your data told you so far about how PDPM will impact your facility….</a:t>
            </a:r>
          </a:p>
          <a:p>
            <a:pPr>
              <a:lnSpc>
                <a:spcPct val="110000"/>
              </a:lnSpc>
            </a:pPr>
            <a:r>
              <a:rPr lang="en-US" sz="1400" dirty="0"/>
              <a:t>Length of stay and efficiency….do you know how your length of stay, by diagnosis and your cost per Medicare beneficiary compare in your market?  These data points get you incentive opportunities in risk-sharing bundles.</a:t>
            </a:r>
          </a:p>
          <a:p>
            <a:pPr>
              <a:lnSpc>
                <a:spcPct val="110000"/>
              </a:lnSpc>
            </a:pPr>
            <a:r>
              <a:rPr lang="en-US" sz="1400" b="1" i="1" dirty="0"/>
              <a:t>It’s not what you make, its what you keep – </a:t>
            </a:r>
            <a:r>
              <a:rPr lang="en-US" sz="1400" dirty="0"/>
              <a:t>what do your numbers tell you about how efficient you are in your care delivery (including hidden costs that lie in care transitions).</a:t>
            </a:r>
            <a:endParaRPr lang="en-US" sz="1400" b="1" i="1" dirty="0"/>
          </a:p>
        </p:txBody>
      </p:sp>
      <p:pic>
        <p:nvPicPr>
          <p:cNvPr id="5" name="Picture 4">
            <a:extLst>
              <a:ext uri="{FF2B5EF4-FFF2-40B4-BE49-F238E27FC236}">
                <a16:creationId xmlns:a16="http://schemas.microsoft.com/office/drawing/2014/main" id="{3D83AAF9-C3EF-43E7-A3C5-8F1F6DF17392}"/>
              </a:ext>
            </a:extLst>
          </p:cNvPr>
          <p:cNvPicPr>
            <a:picLocks noChangeAspect="1"/>
          </p:cNvPicPr>
          <p:nvPr/>
        </p:nvPicPr>
        <p:blipFill>
          <a:blip r:embed="rId2"/>
          <a:stretch>
            <a:fillRect/>
          </a:stretch>
        </p:blipFill>
        <p:spPr>
          <a:xfrm>
            <a:off x="6931278" y="2015734"/>
            <a:ext cx="3286708" cy="3450613"/>
          </a:xfrm>
          <a:prstGeom prst="rect">
            <a:avLst/>
          </a:prstGeom>
        </p:spPr>
      </p:pic>
    </p:spTree>
    <p:extLst>
      <p:ext uri="{BB962C8B-B14F-4D97-AF65-F5344CB8AC3E}">
        <p14:creationId xmlns:p14="http://schemas.microsoft.com/office/powerpoint/2010/main" val="3832332136"/>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A4C08-AA48-411A-85CA-0CF4B2D907FD}"/>
              </a:ext>
            </a:extLst>
          </p:cNvPr>
          <p:cNvSpPr>
            <a:spLocks noGrp="1"/>
          </p:cNvSpPr>
          <p:nvPr>
            <p:ph type="title"/>
          </p:nvPr>
        </p:nvSpPr>
        <p:spPr/>
        <p:txBody>
          <a:bodyPr/>
          <a:lstStyle/>
          <a:p>
            <a:r>
              <a:rPr lang="en-US" dirty="0"/>
              <a:t>Taking stock and making sense of it all: Risk management and other stuff</a:t>
            </a:r>
          </a:p>
        </p:txBody>
      </p:sp>
      <p:sp>
        <p:nvSpPr>
          <p:cNvPr id="3" name="Content Placeholder 2">
            <a:extLst>
              <a:ext uri="{FF2B5EF4-FFF2-40B4-BE49-F238E27FC236}">
                <a16:creationId xmlns:a16="http://schemas.microsoft.com/office/drawing/2014/main" id="{ACEE2696-90F3-4DDD-9848-1CF1A0C45B10}"/>
              </a:ext>
            </a:extLst>
          </p:cNvPr>
          <p:cNvSpPr>
            <a:spLocks noGrp="1"/>
          </p:cNvSpPr>
          <p:nvPr>
            <p:ph idx="1"/>
          </p:nvPr>
        </p:nvSpPr>
        <p:spPr/>
        <p:txBody>
          <a:bodyPr>
            <a:normAutofit lnSpcReduction="10000"/>
          </a:bodyPr>
          <a:lstStyle/>
          <a:p>
            <a:r>
              <a:rPr lang="en-US" dirty="0"/>
              <a:t>Your Stars tell a story of risk….How good are you?</a:t>
            </a:r>
          </a:p>
          <a:p>
            <a:r>
              <a:rPr lang="en-US" dirty="0"/>
              <a:t>Risk today = $$$$$</a:t>
            </a:r>
          </a:p>
          <a:p>
            <a:r>
              <a:rPr lang="en-US" dirty="0"/>
              <a:t>Survey history and quality data impact insurance premiums and in some cases, insurability options</a:t>
            </a:r>
          </a:p>
          <a:p>
            <a:r>
              <a:rPr lang="en-US" dirty="0"/>
              <a:t>Survey history and quality data impact lending/financing decisions – your performance is being underwritten</a:t>
            </a:r>
          </a:p>
          <a:p>
            <a:r>
              <a:rPr lang="en-US" dirty="0"/>
              <a:t>Your survey history and quality data impact your appearance to Plaintiff’s attorneys.  Better performers – less litigation risk.</a:t>
            </a:r>
          </a:p>
        </p:txBody>
      </p:sp>
    </p:spTree>
    <p:extLst>
      <p:ext uri="{BB962C8B-B14F-4D97-AF65-F5344CB8AC3E}">
        <p14:creationId xmlns:p14="http://schemas.microsoft.com/office/powerpoint/2010/main" val="37307963"/>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EF52B-B9B8-4008-A862-45D618F70768}"/>
              </a:ext>
            </a:extLst>
          </p:cNvPr>
          <p:cNvSpPr>
            <a:spLocks noGrp="1"/>
          </p:cNvSpPr>
          <p:nvPr>
            <p:ph type="title"/>
          </p:nvPr>
        </p:nvSpPr>
        <p:spPr/>
        <p:txBody>
          <a:bodyPr/>
          <a:lstStyle/>
          <a:p>
            <a:r>
              <a:rPr lang="en-US" dirty="0"/>
              <a:t>CMS Five Star</a:t>
            </a:r>
          </a:p>
        </p:txBody>
      </p:sp>
      <p:sp>
        <p:nvSpPr>
          <p:cNvPr id="3" name="Content Placeholder 2">
            <a:extLst>
              <a:ext uri="{FF2B5EF4-FFF2-40B4-BE49-F238E27FC236}">
                <a16:creationId xmlns:a16="http://schemas.microsoft.com/office/drawing/2014/main" id="{5C64568C-1B95-4E76-BB57-B5E873F62251}"/>
              </a:ext>
            </a:extLst>
          </p:cNvPr>
          <p:cNvSpPr>
            <a:spLocks noGrp="1"/>
          </p:cNvSpPr>
          <p:nvPr>
            <p:ph idx="1"/>
          </p:nvPr>
        </p:nvSpPr>
        <p:spPr/>
        <p:txBody>
          <a:bodyPr/>
          <a:lstStyle/>
          <a:p>
            <a:r>
              <a:rPr lang="en-US" dirty="0"/>
              <a:t>Not CMS Nursing Home Compare – YOUR FACILITY REPORT…Example: </a:t>
            </a:r>
            <a:r>
              <a:rPr lang="en-US" dirty="0">
                <a:hlinkClick r:id="rId2"/>
              </a:rPr>
              <a:t>http://data.leadingageny.org/index.cfm/r/?u=B82A63B7-BF29-4361-B61D-432E1E793D0E&amp;w=p</a:t>
            </a:r>
            <a:endParaRPr lang="en-US" dirty="0"/>
          </a:p>
          <a:p>
            <a:r>
              <a:rPr lang="en-US" dirty="0"/>
              <a:t>Your trend report – Example: </a:t>
            </a:r>
            <a:r>
              <a:rPr lang="en-US" dirty="0">
                <a:hlinkClick r:id="rId3"/>
              </a:rPr>
              <a:t>https://data.leadingageny.org/r/?traction=r:nf.o&amp;u=19462b29-7644-4947-8f7b-c6f11931f85d&amp;w=p</a:t>
            </a:r>
            <a:endParaRPr lang="en-US" dirty="0"/>
          </a:p>
          <a:p>
            <a:r>
              <a:rPr lang="en-US" dirty="0"/>
              <a:t>Now, CMS Nursing Home Compare – where is your facility in your region rated? </a:t>
            </a:r>
            <a:r>
              <a:rPr lang="en-US" dirty="0">
                <a:hlinkClick r:id="rId4"/>
              </a:rPr>
              <a:t>https://www.medicare.gov/nursinghomecompare/search.html</a:t>
            </a:r>
            <a:r>
              <a:rPr lang="en-US" dirty="0"/>
              <a:t>?</a:t>
            </a:r>
          </a:p>
          <a:p>
            <a:pPr marL="0" indent="0">
              <a:buNone/>
            </a:pPr>
            <a:endParaRPr lang="en-US" dirty="0"/>
          </a:p>
          <a:p>
            <a:endParaRPr lang="en-US" dirty="0"/>
          </a:p>
        </p:txBody>
      </p:sp>
    </p:spTree>
    <p:extLst>
      <p:ext uri="{BB962C8B-B14F-4D97-AF65-F5344CB8AC3E}">
        <p14:creationId xmlns:p14="http://schemas.microsoft.com/office/powerpoint/2010/main" val="3264762115"/>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FFE9C-C894-4A34-BF4F-4729916D558C}"/>
              </a:ext>
            </a:extLst>
          </p:cNvPr>
          <p:cNvSpPr>
            <a:spLocks noGrp="1"/>
          </p:cNvSpPr>
          <p:nvPr>
            <p:ph type="title"/>
          </p:nvPr>
        </p:nvSpPr>
        <p:spPr/>
        <p:txBody>
          <a:bodyPr/>
          <a:lstStyle/>
          <a:p>
            <a:r>
              <a:rPr lang="en-US" dirty="0"/>
              <a:t>Benchmarking and data aggregation</a:t>
            </a:r>
          </a:p>
        </p:txBody>
      </p:sp>
      <p:sp>
        <p:nvSpPr>
          <p:cNvPr id="3" name="Content Placeholder 2">
            <a:extLst>
              <a:ext uri="{FF2B5EF4-FFF2-40B4-BE49-F238E27FC236}">
                <a16:creationId xmlns:a16="http://schemas.microsoft.com/office/drawing/2014/main" id="{50F49ED2-2A27-463C-AAA2-690C31861B9C}"/>
              </a:ext>
            </a:extLst>
          </p:cNvPr>
          <p:cNvSpPr>
            <a:spLocks noGrp="1"/>
          </p:cNvSpPr>
          <p:nvPr>
            <p:ph idx="1"/>
          </p:nvPr>
        </p:nvSpPr>
        <p:spPr/>
        <p:txBody>
          <a:bodyPr/>
          <a:lstStyle/>
          <a:p>
            <a:r>
              <a:rPr lang="en-US" dirty="0"/>
              <a:t>Data Aggregation and Improved Analysis - </a:t>
            </a:r>
            <a:r>
              <a:rPr lang="en-US" dirty="0">
                <a:hlinkClick r:id="rId2"/>
              </a:rPr>
              <a:t>http://www.qualityapex.com/</a:t>
            </a:r>
            <a:endParaRPr lang="en-US" dirty="0"/>
          </a:p>
          <a:p>
            <a:r>
              <a:rPr lang="en-US" dirty="0"/>
              <a:t>Benchmarking Engine - </a:t>
            </a:r>
            <a:r>
              <a:rPr lang="en-US" dirty="0">
                <a:hlinkClick r:id="rId3"/>
              </a:rPr>
              <a:t>https://www.benchmine.com/</a:t>
            </a:r>
            <a:endParaRPr lang="en-US" dirty="0"/>
          </a:p>
          <a:p>
            <a:r>
              <a:rPr lang="en-US" dirty="0"/>
              <a:t>Benefits ? Both give providers the ability to see more current results and to interpret their data.  Benchmarking provides insight into competitive areas – how do we improve in comparison to our peers.  Where do we lag and where do we shine.</a:t>
            </a:r>
          </a:p>
        </p:txBody>
      </p:sp>
    </p:spTree>
    <p:extLst>
      <p:ext uri="{BB962C8B-B14F-4D97-AF65-F5344CB8AC3E}">
        <p14:creationId xmlns:p14="http://schemas.microsoft.com/office/powerpoint/2010/main" val="1784352077"/>
      </p:ext>
    </p:extLst>
  </p:cSld>
  <p:clrMapOvr>
    <a:masterClrMapping/>
  </p:clrMapOvr>
  <p:transition spd="slow">
    <p:wipe/>
  </p:transition>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265</TotalTime>
  <Words>1727</Words>
  <Application>Microsoft Office PowerPoint</Application>
  <PresentationFormat>Widescreen</PresentationFormat>
  <Paragraphs>125</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Gill Sans MT</vt:lpstr>
      <vt:lpstr>Gallery</vt:lpstr>
      <vt:lpstr>How to work with your staff under a changing regulatory environment</vt:lpstr>
      <vt:lpstr>Who’s on first?</vt:lpstr>
      <vt:lpstr>Paul Harvey: Now for the Rest of the story</vt:lpstr>
      <vt:lpstr>Taking stock and making sense of it all: Survey</vt:lpstr>
      <vt:lpstr>Taking stock and making sense of it all: Marketing</vt:lpstr>
      <vt:lpstr>Taking stock and making sense of it all: Payment</vt:lpstr>
      <vt:lpstr>Taking stock and making sense of it all: Risk management and other stuff</vt:lpstr>
      <vt:lpstr>CMS Five Star</vt:lpstr>
      <vt:lpstr>Benchmarking and data aggregation</vt:lpstr>
      <vt:lpstr>An Insight from benchmine/onlyboth.com</vt:lpstr>
      <vt:lpstr>Let’s Take a peek….</vt:lpstr>
      <vt:lpstr>Tracking your own data: QAPI</vt:lpstr>
      <vt:lpstr>Improvement and Data: Care</vt:lpstr>
      <vt:lpstr>Improvement and data: marketing </vt:lpstr>
      <vt:lpstr>Improvement and Data: your staff</vt:lpstr>
      <vt:lpstr>What does staff need to know and why?</vt:lpstr>
      <vt:lpstr>Five key strategies to improve staff competence: Number one</vt:lpstr>
      <vt:lpstr>Five Key Strategies….Number Two</vt:lpstr>
      <vt:lpstr>Five Key Strategies….Number three</vt:lpstr>
      <vt:lpstr>Five Key strategies…number four</vt:lpstr>
      <vt:lpstr>Five Key Strategies…Number five</vt:lpstr>
      <vt:lpstr>Miner, Grinder or Finder?</vt:lpstr>
      <vt:lpstr>We are just about home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Driven organizational improvement</dc:title>
  <dc:creator>Reg Hislop</dc:creator>
  <cp:lastModifiedBy>Reginald Hislop</cp:lastModifiedBy>
  <cp:revision>31</cp:revision>
  <dcterms:created xsi:type="dcterms:W3CDTF">2019-07-22T19:16:17Z</dcterms:created>
  <dcterms:modified xsi:type="dcterms:W3CDTF">2023-03-28T20:33:07Z</dcterms:modified>
</cp:coreProperties>
</file>