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0" r:id="rId1"/>
  </p:sldMasterIdLst>
  <p:sldIdLst>
    <p:sldId id="265" r:id="rId2"/>
    <p:sldId id="259" r:id="rId3"/>
    <p:sldId id="256" r:id="rId4"/>
    <p:sldId id="260" r:id="rId5"/>
    <p:sldId id="266" r:id="rId6"/>
    <p:sldId id="267" r:id="rId7"/>
    <p:sldId id="268" r:id="rId8"/>
    <p:sldId id="269" r:id="rId9"/>
    <p:sldId id="270" r:id="rId10"/>
    <p:sldId id="271" r:id="rId11"/>
    <p:sldId id="274" r:id="rId12"/>
    <p:sldId id="272" r:id="rId13"/>
    <p:sldId id="273" r:id="rId14"/>
    <p:sldId id="275" r:id="rId15"/>
    <p:sldId id="276" r:id="rId16"/>
    <p:sldId id="277" r:id="rId17"/>
    <p:sldId id="278" r:id="rId18"/>
    <p:sldId id="279" r:id="rId19"/>
    <p:sldId id="280" r:id="rId20"/>
    <p:sldId id="281" r:id="rId21"/>
    <p:sldId id="282" r:id="rId22"/>
    <p:sldId id="294" r:id="rId23"/>
    <p:sldId id="295" r:id="rId24"/>
    <p:sldId id="296" r:id="rId25"/>
    <p:sldId id="297" r:id="rId26"/>
    <p:sldId id="298" r:id="rId27"/>
    <p:sldId id="299" r:id="rId28"/>
    <p:sldId id="300" r:id="rId29"/>
    <p:sldId id="301" r:id="rId30"/>
    <p:sldId id="302" r:id="rId31"/>
    <p:sldId id="303" r:id="rId32"/>
    <p:sldId id="308" r:id="rId33"/>
    <p:sldId id="309" r:id="rId34"/>
    <p:sldId id="310" r:id="rId35"/>
    <p:sldId id="311" r:id="rId36"/>
    <p:sldId id="312" r:id="rId37"/>
    <p:sldId id="316" r:id="rId38"/>
    <p:sldId id="317" r:id="rId39"/>
    <p:sldId id="318" r:id="rId40"/>
    <p:sldId id="313" r:id="rId41"/>
    <p:sldId id="314" r:id="rId42"/>
    <p:sldId id="315" r:id="rId43"/>
    <p:sldId id="304" r:id="rId44"/>
    <p:sldId id="283" r:id="rId45"/>
    <p:sldId id="291" r:id="rId46"/>
    <p:sldId id="292" r:id="rId47"/>
    <p:sldId id="285" r:id="rId48"/>
    <p:sldId id="319" r:id="rId49"/>
    <p:sldId id="289" r:id="rId50"/>
    <p:sldId id="287" r:id="rId51"/>
    <p:sldId id="306" r:id="rId52"/>
    <p:sldId id="293" r:id="rId53"/>
    <p:sldId id="305" r:id="rId54"/>
    <p:sldId id="320" r:id="rId55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D356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348"/>
    <p:restoredTop sz="94075" autoAdjust="0"/>
  </p:normalViewPr>
  <p:slideViewPr>
    <p:cSldViewPr snapToGrid="0" snapToObjects="1">
      <p:cViewPr varScale="1">
        <p:scale>
          <a:sx n="62" d="100"/>
          <a:sy n="62" d="100"/>
        </p:scale>
        <p:origin x="883" y="53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theme" Target="theme/theme1.xml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viewProps" Target="viewProps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53476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359764"/>
            <a:ext cx="7886700" cy="4232114"/>
          </a:xfrm>
        </p:spPr>
        <p:txBody>
          <a:bodyPr anchor="ctr" anchorCtr="0"/>
          <a:lstStyle>
            <a:lvl1pPr>
              <a:defRPr sz="4500"/>
            </a:lvl1pPr>
          </a:lstStyle>
          <a:p>
            <a:r>
              <a:rPr lang="en-US" dirty="0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425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425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 dirty="0"/>
              <a:t>Drag picture to placeholder or click icon to add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01237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2265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6949439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3" r:id="rId2"/>
    <p:sldLayoutId id="2147483672" r:id="rId3"/>
    <p:sldLayoutId id="2147483674" r:id="rId4"/>
    <p:sldLayoutId id="2147483675" r:id="rId5"/>
    <p:sldLayoutId id="2147483678" r:id="rId6"/>
    <p:sldLayoutId id="2147483679" r:id="rId7"/>
    <p:sldLayoutId id="2147483677" r:id="rId8"/>
    <p:sldLayoutId id="2147483680" r:id="rId9"/>
    <p:sldLayoutId id="2147483681" r:id="rId10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 baseline="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 baseline="0">
          <a:solidFill>
            <a:schemeClr val="accent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 baseline="0">
          <a:solidFill>
            <a:schemeClr val="accent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 baseline="0">
          <a:solidFill>
            <a:schemeClr val="accent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 baseline="0">
          <a:solidFill>
            <a:schemeClr val="accent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 baseline="0">
          <a:solidFill>
            <a:schemeClr val="accent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8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8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8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8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3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emf"/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emf"/><Relationship Id="rId1" Type="http://schemas.openxmlformats.org/officeDocument/2006/relationships/slideLayout" Target="../slideLayouts/slideLayout8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emf"/><Relationship Id="rId2" Type="http://schemas.openxmlformats.org/officeDocument/2006/relationships/image" Target="../media/image28.emf"/><Relationship Id="rId1" Type="http://schemas.openxmlformats.org/officeDocument/2006/relationships/slideLayout" Target="../slideLayouts/slideLayout8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emf"/><Relationship Id="rId1" Type="http://schemas.openxmlformats.org/officeDocument/2006/relationships/slideLayout" Target="../slideLayouts/slideLayout8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emf"/><Relationship Id="rId2" Type="http://schemas.openxmlformats.org/officeDocument/2006/relationships/image" Target="../media/image31.emf"/><Relationship Id="rId1" Type="http://schemas.openxmlformats.org/officeDocument/2006/relationships/slideLayout" Target="../slideLayouts/slideLayout8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8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emf"/><Relationship Id="rId2" Type="http://schemas.openxmlformats.org/officeDocument/2006/relationships/image" Target="../media/image34.emf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emf"/><Relationship Id="rId1" Type="http://schemas.openxmlformats.org/officeDocument/2006/relationships/slideLayout" Target="../slideLayouts/slideLayout8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8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8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hyperlink" Target="mailto:ecornejo@larksfieldplace.org" TargetMode="External"/><Relationship Id="rId2" Type="http://schemas.openxmlformats.org/officeDocument/2006/relationships/hyperlink" Target="mailto:jmaina@larksfieldplace.org" TargetMode="Externa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565925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IMPACT Act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Care Coordination focuses on core IMPACT Act goals;</a:t>
            </a:r>
          </a:p>
          <a:p>
            <a:pPr lvl="1"/>
            <a:r>
              <a:rPr lang="en-US" sz="1600" i="1" dirty="0">
                <a:solidFill>
                  <a:srgbClr val="FF0000"/>
                </a:solidFill>
              </a:rPr>
              <a:t>Making care safer by reducing harm caused in the delivery of care.</a:t>
            </a:r>
          </a:p>
          <a:p>
            <a:pPr lvl="1"/>
            <a:r>
              <a:rPr lang="en-US" sz="1600" i="1" dirty="0">
                <a:solidFill>
                  <a:srgbClr val="FF0000"/>
                </a:solidFill>
              </a:rPr>
              <a:t>Ensuring that each person and family is engaged as partners in their care.</a:t>
            </a:r>
          </a:p>
          <a:p>
            <a:pPr lvl="1"/>
            <a:r>
              <a:rPr lang="en-US" sz="1600" i="1" dirty="0">
                <a:solidFill>
                  <a:srgbClr val="FF0000"/>
                </a:solidFill>
              </a:rPr>
              <a:t>Promoting effective communication and coordination of care.</a:t>
            </a:r>
          </a:p>
          <a:p>
            <a:pPr lvl="1"/>
            <a:r>
              <a:rPr lang="en-US" sz="1600" i="1" dirty="0">
                <a:solidFill>
                  <a:srgbClr val="FF0000"/>
                </a:solidFill>
              </a:rPr>
              <a:t>Promoting the most effective prevention and treatment practices for the leading causes of mortality, starting with cardiovascular disease.</a:t>
            </a:r>
          </a:p>
          <a:p>
            <a:pPr lvl="1"/>
            <a:r>
              <a:rPr lang="en-US" sz="1600" i="1" dirty="0">
                <a:solidFill>
                  <a:srgbClr val="FF0000"/>
                </a:solidFill>
              </a:rPr>
              <a:t>Working with communities to promote wide use of best practices to enable healthy living.</a:t>
            </a:r>
          </a:p>
          <a:p>
            <a:pPr lvl="1"/>
            <a:r>
              <a:rPr lang="en-US" sz="1600" i="1" dirty="0">
                <a:solidFill>
                  <a:srgbClr val="FF0000"/>
                </a:solidFill>
              </a:rPr>
              <a:t>Making quality care more affordable for individuals, families, employers, and governments by developing and spreading new healthcare delivery models.</a:t>
            </a:r>
          </a:p>
          <a:p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121798207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IMPACT Act, continued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Key measure domains under the Act that are incorporated within Care Coordination;</a:t>
            </a:r>
          </a:p>
          <a:p>
            <a:pPr lvl="1"/>
            <a:r>
              <a:rPr lang="en-US" i="1" dirty="0">
                <a:solidFill>
                  <a:srgbClr val="FF0000"/>
                </a:solidFill>
              </a:rPr>
              <a:t>Transfer of health information and care preferences when an individual transitions;</a:t>
            </a:r>
          </a:p>
          <a:p>
            <a:pPr lvl="1"/>
            <a:r>
              <a:rPr lang="en-US" i="1" dirty="0">
                <a:solidFill>
                  <a:srgbClr val="FF0000"/>
                </a:solidFill>
              </a:rPr>
              <a:t>Resource use measures, including total estimated Medicare spending per beneficiary;</a:t>
            </a:r>
          </a:p>
          <a:p>
            <a:pPr lvl="1"/>
            <a:r>
              <a:rPr lang="en-US" i="1" dirty="0">
                <a:solidFill>
                  <a:srgbClr val="FF0000"/>
                </a:solidFill>
              </a:rPr>
              <a:t>Discharge to community; and</a:t>
            </a:r>
          </a:p>
          <a:p>
            <a:pPr lvl="1"/>
            <a:r>
              <a:rPr lang="en-US" i="1" dirty="0">
                <a:solidFill>
                  <a:srgbClr val="FF0000"/>
                </a:solidFill>
              </a:rPr>
              <a:t>All-condition risk-adjusted potentially preventable hospital readmissions rates.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06639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Medicare Advantage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Care Coordination facilitates the shorter stays required plus the frequency of justification of patient progress.</a:t>
            </a:r>
          </a:p>
          <a:p>
            <a:r>
              <a:rPr lang="en-US" dirty="0"/>
              <a:t>Weekly meetings and documentation of updates can assist the MA plan with identifying and corroborating, length of stays</a:t>
            </a:r>
          </a:p>
          <a:p>
            <a:r>
              <a:rPr lang="en-US" dirty="0"/>
              <a:t>Provides a fluid qualification process for home health or outpatient services</a:t>
            </a:r>
          </a:p>
        </p:txBody>
      </p:sp>
    </p:spTree>
    <p:extLst>
      <p:ext uri="{BB962C8B-B14F-4D97-AF65-F5344CB8AC3E}">
        <p14:creationId xmlns:p14="http://schemas.microsoft.com/office/powerpoint/2010/main" val="387181457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Federal Conditions of Participation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The following compliance requirements/ F Tags are satisfied by the Care Coordination program</a:t>
            </a:r>
          </a:p>
          <a:p>
            <a:pPr lvl="1"/>
            <a:r>
              <a:rPr lang="en-US" dirty="0"/>
              <a:t>F 553 – Right to participate in care planning</a:t>
            </a:r>
          </a:p>
          <a:p>
            <a:pPr lvl="1"/>
            <a:r>
              <a:rPr lang="en-US" dirty="0"/>
              <a:t>F 561 – Self Determination</a:t>
            </a:r>
          </a:p>
          <a:p>
            <a:pPr lvl="1"/>
            <a:r>
              <a:rPr lang="en-US" dirty="0"/>
              <a:t>F 622 – Transfer and Discharge</a:t>
            </a:r>
          </a:p>
          <a:p>
            <a:pPr lvl="1"/>
            <a:r>
              <a:rPr lang="en-US" dirty="0"/>
              <a:t>F 623 – Notice before transfer</a:t>
            </a:r>
          </a:p>
          <a:p>
            <a:pPr lvl="1"/>
            <a:r>
              <a:rPr lang="en-US" dirty="0"/>
              <a:t>F 624 – Orientation for Transfer or Discharge</a:t>
            </a:r>
          </a:p>
          <a:p>
            <a:pPr lvl="1"/>
            <a:r>
              <a:rPr lang="en-US" dirty="0"/>
              <a:t>F 660 – Discharge planning</a:t>
            </a:r>
          </a:p>
          <a:p>
            <a:pPr lvl="1"/>
            <a:r>
              <a:rPr lang="en-US" dirty="0"/>
              <a:t>F 661 – Discharge summary</a:t>
            </a:r>
          </a:p>
          <a:p>
            <a:pPr lvl="1"/>
            <a:r>
              <a:rPr lang="en-US" dirty="0"/>
              <a:t>F 655 – Baseline care plan</a:t>
            </a:r>
          </a:p>
          <a:p>
            <a:pPr lvl="1"/>
            <a:r>
              <a:rPr lang="en-US" dirty="0"/>
              <a:t>F 656 – Develop/Implement Comprehensive Care Plan</a:t>
            </a:r>
          </a:p>
          <a:p>
            <a:pPr lvl="1"/>
            <a:r>
              <a:rPr lang="en-US" dirty="0"/>
              <a:t>F 657 – Care Plan timing and revision</a:t>
            </a:r>
          </a:p>
          <a:p>
            <a:pPr marL="342900" lvl="1" indent="0">
              <a:buNone/>
            </a:pPr>
            <a:endParaRPr lang="en-US" dirty="0"/>
          </a:p>
          <a:p>
            <a:pPr marL="342900" lvl="1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412024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Care Coordination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 Team Approach to address Resident discharge or transition needs while developing a person-centered care plan that is flexible and reviewed weekly.</a:t>
            </a:r>
          </a:p>
          <a:p>
            <a:r>
              <a:rPr lang="en-US" dirty="0"/>
              <a:t>Team consists of: Team Leader/Facilitator, Nurse, CNA, Therapist (may be OT, PT or ST). Ad Hoc members are Social Work, Nutrition/Food Service, Activities depending on Resident needs and preferences.</a:t>
            </a:r>
          </a:p>
          <a:p>
            <a:r>
              <a:rPr lang="en-US" dirty="0"/>
              <a:t>Each member must know the resident and be directly involved in his/her care.</a:t>
            </a:r>
          </a:p>
        </p:txBody>
      </p:sp>
    </p:spTree>
    <p:extLst>
      <p:ext uri="{BB962C8B-B14F-4D97-AF65-F5344CB8AC3E}">
        <p14:creationId xmlns:p14="http://schemas.microsoft.com/office/powerpoint/2010/main" val="216489891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Rounds Process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Initial meeting with Resident – 48 hours or sooner after admission.</a:t>
            </a:r>
          </a:p>
          <a:p>
            <a:r>
              <a:rPr lang="en-US" dirty="0"/>
              <a:t>Schedule involves a weekly contact with the resident to update progress, make adjustments to care plan, etc.</a:t>
            </a:r>
          </a:p>
          <a:p>
            <a:r>
              <a:rPr lang="en-US" dirty="0"/>
              <a:t>Team huddles before and after to address concerns or continuity.</a:t>
            </a:r>
          </a:p>
          <a:p>
            <a:r>
              <a:rPr lang="en-US" dirty="0"/>
              <a:t>Each meeting is 5-7 minutes.  Summary is printed and placed in resident record and in resident room.</a:t>
            </a:r>
          </a:p>
          <a:p>
            <a:r>
              <a:rPr lang="en-US" dirty="0"/>
              <a:t>Care rounds are NOT a Care Conference – if Resident and Family wish in-depth time, that meeting is separately schedule.</a:t>
            </a:r>
          </a:p>
        </p:txBody>
      </p:sp>
    </p:spTree>
    <p:extLst>
      <p:ext uri="{BB962C8B-B14F-4D97-AF65-F5344CB8AC3E}">
        <p14:creationId xmlns:p14="http://schemas.microsoft.com/office/powerpoint/2010/main" val="266236908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Role of Team Leader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Coordinate Rounds with Team members and schedule at least 24 hours in advance.</a:t>
            </a:r>
          </a:p>
          <a:p>
            <a:r>
              <a:rPr lang="en-US" dirty="0"/>
              <a:t>Team Leaders;</a:t>
            </a:r>
          </a:p>
          <a:p>
            <a:pPr lvl="1"/>
            <a:r>
              <a:rPr lang="en-US" dirty="0"/>
              <a:t>Keep process moving</a:t>
            </a:r>
          </a:p>
          <a:p>
            <a:pPr lvl="1"/>
            <a:r>
              <a:rPr lang="en-US" dirty="0"/>
              <a:t>Assure follow-up from issues identified during rounds</a:t>
            </a:r>
          </a:p>
          <a:p>
            <a:pPr lvl="1"/>
            <a:r>
              <a:rPr lang="en-US" dirty="0"/>
              <a:t>Produce  “My Journey” book.</a:t>
            </a:r>
          </a:p>
          <a:p>
            <a:pPr lvl="1"/>
            <a:r>
              <a:rPr lang="en-US" dirty="0"/>
              <a:t>Coordinate discharge including orders, prescriptions, Home Health.</a:t>
            </a:r>
          </a:p>
          <a:p>
            <a:pPr lvl="1"/>
            <a:r>
              <a:rPr lang="en-US" dirty="0"/>
              <a:t>Coordinate other services and mediate any changes or concerns to care plan to assure consistency and accuracy</a:t>
            </a:r>
          </a:p>
        </p:txBody>
      </p:sp>
    </p:spTree>
    <p:extLst>
      <p:ext uri="{BB962C8B-B14F-4D97-AF65-F5344CB8AC3E}">
        <p14:creationId xmlns:p14="http://schemas.microsoft.com/office/powerpoint/2010/main" val="113657674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Process/Protocol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Nurse Navigator alerts team of Admission – info. re: hospitalization, reason for admission, dx, history, etc. plus preliminary goal is provided.</a:t>
            </a:r>
          </a:p>
          <a:p>
            <a:r>
              <a:rPr lang="en-US" dirty="0"/>
              <a:t>Team meets Resident within 48 hours of admission – initial care plan developed</a:t>
            </a:r>
          </a:p>
          <a:p>
            <a:r>
              <a:rPr lang="en-US" dirty="0"/>
              <a:t>Home safety evaluation is conducted (if resident discharge home is planned).</a:t>
            </a:r>
          </a:p>
          <a:p>
            <a:r>
              <a:rPr lang="en-US" dirty="0"/>
              <a:t>Rounds weekly and discharge plan is built. Other services are integrated as discharge is near (home health, outpatient, etc.)</a:t>
            </a:r>
          </a:p>
        </p:txBody>
      </p:sp>
    </p:spTree>
    <p:extLst>
      <p:ext uri="{BB962C8B-B14F-4D97-AF65-F5344CB8AC3E}">
        <p14:creationId xmlns:p14="http://schemas.microsoft.com/office/powerpoint/2010/main" val="148116523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Case Study: Resident - Joe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Joe was an actual resident – one of our first as we rolled out  the Care Coordination process.</a:t>
            </a:r>
          </a:p>
          <a:p>
            <a:r>
              <a:rPr lang="en-US" dirty="0"/>
              <a:t>The following slides contain information and actual forms, etc. that are part of the process.  During the next slides, I will review the case of Joe.</a:t>
            </a:r>
          </a:p>
        </p:txBody>
      </p:sp>
    </p:spTree>
    <p:extLst>
      <p:ext uri="{BB962C8B-B14F-4D97-AF65-F5344CB8AC3E}">
        <p14:creationId xmlns:p14="http://schemas.microsoft.com/office/powerpoint/2010/main" val="282330606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64988" y="49608"/>
            <a:ext cx="4473390" cy="45750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09846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Care Coordination Model for Improved Outcomes and Satisfaction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Reginald M. Hislop, III </a:t>
            </a:r>
          </a:p>
          <a:p>
            <a:r>
              <a:rPr lang="en-US" dirty="0"/>
              <a:t>Diane R. Hislop, RN</a:t>
            </a:r>
          </a:p>
          <a:p>
            <a:r>
              <a:rPr lang="en-US" dirty="0"/>
              <a:t>Jennifer Maina, RN</a:t>
            </a:r>
          </a:p>
          <a:p>
            <a:r>
              <a:rPr lang="en-US" dirty="0"/>
              <a:t>Ed Cornejo</a:t>
            </a:r>
          </a:p>
        </p:txBody>
      </p:sp>
    </p:spTree>
    <p:extLst>
      <p:ext uri="{BB962C8B-B14F-4D97-AF65-F5344CB8AC3E}">
        <p14:creationId xmlns:p14="http://schemas.microsoft.com/office/powerpoint/2010/main" val="15234668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29192" y="112580"/>
            <a:ext cx="3376830" cy="42715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313158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75421" y="150312"/>
            <a:ext cx="4969845" cy="44467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413464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31005" y="90746"/>
            <a:ext cx="3938063" cy="43262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547233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41122" y="78941"/>
            <a:ext cx="3335190" cy="44818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389997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26120" y="0"/>
            <a:ext cx="4111633" cy="45817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591116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88020" y="154674"/>
            <a:ext cx="3662259" cy="43875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369127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64483" y="-96927"/>
            <a:ext cx="4161161" cy="44450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493504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08678" y="45010"/>
            <a:ext cx="4742851" cy="45473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320866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1515" y="103209"/>
            <a:ext cx="4591120" cy="246462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62635" y="1856409"/>
            <a:ext cx="4055432" cy="25646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986701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5741" y="0"/>
            <a:ext cx="3942001" cy="4485883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85925" y="630719"/>
            <a:ext cx="3012971" cy="3264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487800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Presenters</a:t>
            </a:r>
          </a:p>
        </p:txBody>
      </p:sp>
      <p:sp>
        <p:nvSpPr>
          <p:cNvPr id="3" name="Subtitl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Reginald M. Hislop, III – President and Chief Executive Officer of Larksfield Place</a:t>
            </a:r>
          </a:p>
          <a:p>
            <a:r>
              <a:rPr lang="en-US" dirty="0"/>
              <a:t>Diane R. Hislop, RN – Senior Partner for H2 Healthcare, LLC</a:t>
            </a:r>
          </a:p>
          <a:p>
            <a:r>
              <a:rPr lang="en-US" dirty="0"/>
              <a:t>Jennifer R. Maina, RN – Director of Nursing/Resident Care Services of Larksfield Place</a:t>
            </a:r>
          </a:p>
          <a:p>
            <a:r>
              <a:rPr lang="en-US" dirty="0"/>
              <a:t>Ed Cornejo – Vice President of Home Care for Larksfield Place Home Health</a:t>
            </a:r>
          </a:p>
        </p:txBody>
      </p:sp>
    </p:spTree>
    <p:extLst>
      <p:ext uri="{BB962C8B-B14F-4D97-AF65-F5344CB8AC3E}">
        <p14:creationId xmlns:p14="http://schemas.microsoft.com/office/powerpoint/2010/main" val="2139517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6389" y="131524"/>
            <a:ext cx="3887512" cy="4401069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41372" y="282400"/>
            <a:ext cx="2974870" cy="40993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222175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33227" y="194793"/>
            <a:ext cx="4267573" cy="41783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075055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Care Coordination: Discharge to Community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Care Coordination includes the transition from inpatient to community.</a:t>
            </a:r>
          </a:p>
          <a:p>
            <a:r>
              <a:rPr lang="en-US" dirty="0"/>
              <a:t>Encompasses Transitional Care/Stay, Home Health and/or Outpatient</a:t>
            </a:r>
          </a:p>
          <a:p>
            <a:r>
              <a:rPr lang="en-US" dirty="0"/>
              <a:t>Begins before discharge from the SNF</a:t>
            </a:r>
          </a:p>
          <a:p>
            <a:r>
              <a:rPr lang="en-US" dirty="0"/>
              <a:t>Integrates the Home Health and Community Service aspects as part of the Coordination Team, a week or more prior to discharge.</a:t>
            </a:r>
          </a:p>
          <a:p>
            <a:r>
              <a:rPr lang="en-US" dirty="0"/>
              <a:t>Focuses on successful transition back to the community setting</a:t>
            </a:r>
          </a:p>
        </p:txBody>
      </p:sp>
    </p:spTree>
    <p:extLst>
      <p:ext uri="{BB962C8B-B14F-4D97-AF65-F5344CB8AC3E}">
        <p14:creationId xmlns:p14="http://schemas.microsoft.com/office/powerpoint/2010/main" val="185345958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Care Coordination: Home Health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Continuation of the inpatient stay – progress and completion</a:t>
            </a:r>
          </a:p>
          <a:p>
            <a:r>
              <a:rPr lang="en-US" dirty="0"/>
              <a:t>Enhanced opportunity for additional therapy and patient education</a:t>
            </a:r>
          </a:p>
          <a:p>
            <a:r>
              <a:rPr lang="en-US" dirty="0"/>
              <a:t>Development of improved opportunities for disease management</a:t>
            </a:r>
          </a:p>
          <a:p>
            <a:r>
              <a:rPr lang="en-US" dirty="0"/>
              <a:t>Typical encounter – 36 days, can be shorter if primarily orthopedic focused</a:t>
            </a:r>
          </a:p>
          <a:p>
            <a:r>
              <a:rPr lang="en-US" dirty="0"/>
              <a:t>Flexibility to provide more care to the patient without barriers of outpatient or cost (Part A Medicare = $0 copays)</a:t>
            </a:r>
          </a:p>
        </p:txBody>
      </p:sp>
    </p:spTree>
    <p:extLst>
      <p:ext uri="{BB962C8B-B14F-4D97-AF65-F5344CB8AC3E}">
        <p14:creationId xmlns:p14="http://schemas.microsoft.com/office/powerpoint/2010/main" val="119184454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Care Coordination: Transitional Care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Residential/Assisted Living stay if direct discharge home is not appropriate</a:t>
            </a:r>
          </a:p>
          <a:p>
            <a:r>
              <a:rPr lang="en-US" dirty="0"/>
              <a:t>Includes Home Health – for skilled nursing and continued therapy</a:t>
            </a:r>
          </a:p>
          <a:p>
            <a:r>
              <a:rPr lang="en-US" dirty="0"/>
              <a:t>Home Health typically will follow/continue once the transitional stay is complete – usually within 30 days</a:t>
            </a:r>
          </a:p>
          <a:p>
            <a:r>
              <a:rPr lang="en-US" dirty="0"/>
              <a:t>Excellent option for residents that cannot discharge direct home due to continued safety issues, etc. yet Medicare coverage in the SNF has ended or Med Advantage pushes discharge</a:t>
            </a:r>
          </a:p>
        </p:txBody>
      </p:sp>
    </p:spTree>
    <p:extLst>
      <p:ext uri="{BB962C8B-B14F-4D97-AF65-F5344CB8AC3E}">
        <p14:creationId xmlns:p14="http://schemas.microsoft.com/office/powerpoint/2010/main" val="63706826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Care Coordination: Outpatient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Appropriate for some but most complex or more complicated cases, warrant Home Health</a:t>
            </a:r>
          </a:p>
          <a:p>
            <a:r>
              <a:rPr lang="en-US" dirty="0"/>
              <a:t>Limited in terms of frequency and overall number of therapy sessions due to Medicare rule (MMPR, etc.)</a:t>
            </a:r>
          </a:p>
          <a:p>
            <a:r>
              <a:rPr lang="en-US" dirty="0"/>
              <a:t>More expensive for resident due to copays</a:t>
            </a:r>
          </a:p>
          <a:p>
            <a:r>
              <a:rPr lang="en-US" dirty="0"/>
              <a:t>Limited revenue potential for the provider</a:t>
            </a:r>
          </a:p>
        </p:txBody>
      </p:sp>
    </p:spTree>
    <p:extLst>
      <p:ext uri="{BB962C8B-B14F-4D97-AF65-F5344CB8AC3E}">
        <p14:creationId xmlns:p14="http://schemas.microsoft.com/office/powerpoint/2010/main" val="1588994173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Post Discharge Data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From Nov.1, 2016 to Oct. 1, 2017</a:t>
            </a:r>
          </a:p>
          <a:p>
            <a:pPr lvl="1"/>
            <a:r>
              <a:rPr lang="en-US" dirty="0"/>
              <a:t>275 Discharges</a:t>
            </a:r>
          </a:p>
          <a:p>
            <a:pPr lvl="1"/>
            <a:r>
              <a:rPr lang="en-US" dirty="0"/>
              <a:t>92 Admitted to Larksfield Home Health</a:t>
            </a:r>
          </a:p>
          <a:p>
            <a:pPr lvl="1"/>
            <a:r>
              <a:rPr lang="en-US" dirty="0"/>
              <a:t>Average LOS 46 days</a:t>
            </a:r>
          </a:p>
          <a:p>
            <a:pPr lvl="1"/>
            <a:r>
              <a:rPr lang="en-US" dirty="0"/>
              <a:t>4 Hospital Re-Admissions</a:t>
            </a:r>
          </a:p>
          <a:p>
            <a:pPr lvl="1"/>
            <a:r>
              <a:rPr lang="en-US" dirty="0"/>
              <a:t>10 Emergency Room Encounters</a:t>
            </a:r>
          </a:p>
        </p:txBody>
      </p:sp>
    </p:spTree>
    <p:extLst>
      <p:ext uri="{BB962C8B-B14F-4D97-AF65-F5344CB8AC3E}">
        <p14:creationId xmlns:p14="http://schemas.microsoft.com/office/powerpoint/2010/main" val="500967236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48074" y="543909"/>
            <a:ext cx="4255374" cy="386632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564604" y="64104"/>
            <a:ext cx="2889114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/>
              <a:t>Welcome Home Program</a:t>
            </a:r>
          </a:p>
        </p:txBody>
      </p:sp>
    </p:spTree>
    <p:extLst>
      <p:ext uri="{BB962C8B-B14F-4D97-AF65-F5344CB8AC3E}">
        <p14:creationId xmlns:p14="http://schemas.microsoft.com/office/powerpoint/2010/main" val="245086937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328829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/>
              <a:t>5 Day Post Discharge Questionnaire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091862" y="668158"/>
            <a:ext cx="4243154" cy="38457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7670848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4668" y="220377"/>
            <a:ext cx="3451873" cy="437001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10232" y="356019"/>
            <a:ext cx="3977250" cy="42343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8916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Larksfield Place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Life Plan community in Wichita, KS</a:t>
            </a:r>
          </a:p>
          <a:p>
            <a:r>
              <a:rPr lang="en-US" dirty="0"/>
              <a:t>190 Apartments and Villas</a:t>
            </a:r>
          </a:p>
          <a:p>
            <a:r>
              <a:rPr lang="en-US" dirty="0"/>
              <a:t>83 SNF – average 30 Med A, 48 Long Term/private pay – 5 Star in every category – only SNF in 100 mile radius, all 5 Star</a:t>
            </a:r>
          </a:p>
          <a:p>
            <a:r>
              <a:rPr lang="en-US" dirty="0"/>
              <a:t>72 Assisted Living Units</a:t>
            </a:r>
          </a:p>
          <a:p>
            <a:r>
              <a:rPr lang="en-US" dirty="0"/>
              <a:t>Medicare/JCAHO Accredited Home Health Agency</a:t>
            </a:r>
          </a:p>
          <a:p>
            <a:r>
              <a:rPr lang="en-US" dirty="0"/>
              <a:t>Therapy – on-site, all employees (no contract)</a:t>
            </a:r>
          </a:p>
          <a:p>
            <a:r>
              <a:rPr lang="en-US" dirty="0"/>
              <a:t>Pharmacy – contract with Alixa Rx</a:t>
            </a:r>
          </a:p>
        </p:txBody>
      </p:sp>
    </p:spTree>
    <p:extLst>
      <p:ext uri="{BB962C8B-B14F-4D97-AF65-F5344CB8AC3E}">
        <p14:creationId xmlns:p14="http://schemas.microsoft.com/office/powerpoint/2010/main" val="1514736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QAPI Data: What We Track/Measure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Length of Stay Inpatient</a:t>
            </a:r>
          </a:p>
          <a:p>
            <a:r>
              <a:rPr lang="en-US" dirty="0"/>
              <a:t>Discharge Destination</a:t>
            </a:r>
          </a:p>
          <a:p>
            <a:r>
              <a:rPr lang="en-US" dirty="0"/>
              <a:t>Length of Stay – Home Health. Our goal is 35 days “average”</a:t>
            </a:r>
          </a:p>
          <a:p>
            <a:r>
              <a:rPr lang="en-US" dirty="0"/>
              <a:t>Satisfaction – at 30 days, 60 and 90 days</a:t>
            </a:r>
          </a:p>
          <a:p>
            <a:r>
              <a:rPr lang="en-US" dirty="0"/>
              <a:t>Discharge Check-In – at discharge, within 5 days then 30 days</a:t>
            </a:r>
          </a:p>
          <a:p>
            <a:r>
              <a:rPr lang="en-US" dirty="0"/>
              <a:t>Incidents at Home – Falls, Infections and other occurrences</a:t>
            </a:r>
          </a:p>
          <a:p>
            <a:r>
              <a:rPr lang="en-US" dirty="0"/>
              <a:t>Care Transitions – ER, Hospital primarily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6047393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Biggest Challenges Post-Discharge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Medication compliance</a:t>
            </a:r>
          </a:p>
          <a:p>
            <a:r>
              <a:rPr lang="en-US" dirty="0"/>
              <a:t>Connection back to PCP</a:t>
            </a:r>
          </a:p>
          <a:p>
            <a:r>
              <a:rPr lang="en-US" dirty="0"/>
              <a:t>Overall compliance with therapies, etc.</a:t>
            </a:r>
          </a:p>
          <a:p>
            <a:r>
              <a:rPr lang="en-US" dirty="0"/>
              <a:t>Lifestyle and safety</a:t>
            </a:r>
          </a:p>
          <a:p>
            <a:r>
              <a:rPr lang="en-US" dirty="0"/>
              <a:t>Need for ongoing patient education</a:t>
            </a:r>
          </a:p>
        </p:txBody>
      </p:sp>
    </p:spTree>
    <p:extLst>
      <p:ext uri="{BB962C8B-B14F-4D97-AF65-F5344CB8AC3E}">
        <p14:creationId xmlns:p14="http://schemas.microsoft.com/office/powerpoint/2010/main" val="1815938547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Upcoming: Virtual Care Coordination and Other Services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More technology and possible use of tele-medicine</a:t>
            </a:r>
          </a:p>
          <a:p>
            <a:r>
              <a:rPr lang="en-US" dirty="0"/>
              <a:t>More utilization of Transitional Care options – possibly direct from community or hospital</a:t>
            </a:r>
          </a:p>
          <a:p>
            <a:r>
              <a:rPr lang="en-US" dirty="0"/>
              <a:t>Home Health being the starting point – direct admit</a:t>
            </a:r>
          </a:p>
          <a:p>
            <a:r>
              <a:rPr lang="en-US" dirty="0"/>
              <a:t>Hospice as part of the equation</a:t>
            </a:r>
          </a:p>
          <a:p>
            <a:r>
              <a:rPr lang="en-US" dirty="0"/>
              <a:t>Improving our Chronic Care capacity and capability (e.g., dialysis)</a:t>
            </a:r>
          </a:p>
          <a:p>
            <a:r>
              <a:rPr lang="en-US" dirty="0"/>
              <a:t>Integration of private duty to provide more care for those without family or community support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9660603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49070" y="123246"/>
            <a:ext cx="3476158" cy="43250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5021321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47207" y="228237"/>
            <a:ext cx="3319971" cy="4439273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1582" y="0"/>
            <a:ext cx="3985957" cy="45928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3465931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0023" y="0"/>
            <a:ext cx="3751145" cy="444473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21699" y="62630"/>
            <a:ext cx="3970811" cy="4437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076335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14607" y="47842"/>
            <a:ext cx="4029410" cy="44778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2486102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3232" y="80635"/>
            <a:ext cx="3888664" cy="449919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40559" y="285794"/>
            <a:ext cx="3345618" cy="42376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9679670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76017" y="245944"/>
            <a:ext cx="6843074" cy="43483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935102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/>
          <p:nvPr/>
        </p:nvPicPr>
        <p:blipFill>
          <a:blip r:embed="rId2"/>
          <a:stretch>
            <a:fillRect/>
          </a:stretch>
        </p:blipFill>
        <p:spPr>
          <a:xfrm>
            <a:off x="393541" y="145524"/>
            <a:ext cx="3840255" cy="419474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36128" y="253847"/>
            <a:ext cx="3894097" cy="42667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586769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Today – the Presentation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We will cover the following;</a:t>
            </a:r>
          </a:p>
          <a:p>
            <a:pPr lvl="1"/>
            <a:r>
              <a:rPr lang="en-US" dirty="0"/>
              <a:t>The role of Care Coordination in the current policy and compliance environment, primarily on a short-stay basis</a:t>
            </a:r>
          </a:p>
          <a:p>
            <a:pPr lvl="1"/>
            <a:r>
              <a:rPr lang="en-US" dirty="0"/>
              <a:t>How the Larksfield Care Coordination model was built and how it has worked to date (outcome data, successes, failures, etc.).</a:t>
            </a:r>
          </a:p>
          <a:p>
            <a:pPr lvl="1"/>
            <a:r>
              <a:rPr lang="en-US" dirty="0"/>
              <a:t>Review best practice tools that we have developed such as clinical pathways, protocols, care algorithms.</a:t>
            </a:r>
          </a:p>
          <a:p>
            <a:r>
              <a:rPr lang="en-US" dirty="0"/>
              <a:t>Demonstration: A live “mock rounds” event with audience participation!</a:t>
            </a:r>
          </a:p>
        </p:txBody>
      </p:sp>
    </p:spTree>
    <p:extLst>
      <p:ext uri="{BB962C8B-B14F-4D97-AF65-F5344CB8AC3E}">
        <p14:creationId xmlns:p14="http://schemas.microsoft.com/office/powerpoint/2010/main" val="1869979609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01355" y="0"/>
            <a:ext cx="4499862" cy="46840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8206795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7699" y="118915"/>
            <a:ext cx="3710002" cy="439828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96191" y="141537"/>
            <a:ext cx="3454749" cy="43756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4000109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4874" y="75157"/>
            <a:ext cx="6500743" cy="44418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0446835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98886" y="0"/>
            <a:ext cx="6322993" cy="44643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990110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/>
              <a:t>Questions</a:t>
            </a:r>
            <a:r>
              <a:rPr lang="en-US" dirty="0"/>
              <a:t>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dirty="0"/>
              <a:t>Follow-up questions or comments on this presentation and materials, please direct to:</a:t>
            </a:r>
          </a:p>
          <a:p>
            <a:pPr marL="0" indent="0" algn="ctr">
              <a:buNone/>
            </a:pPr>
            <a:r>
              <a:rPr lang="en-US" dirty="0"/>
              <a:t>Jennifer Maina, RN at </a:t>
            </a:r>
            <a:r>
              <a:rPr lang="en-US" dirty="0">
                <a:hlinkClick r:id="rId2"/>
              </a:rPr>
              <a:t>jmaina@larksfieldplace.org</a:t>
            </a:r>
            <a:endParaRPr lang="en-US" dirty="0"/>
          </a:p>
          <a:p>
            <a:pPr marL="0" indent="0" algn="ctr">
              <a:buNone/>
            </a:pPr>
            <a:r>
              <a:rPr lang="en-US" dirty="0"/>
              <a:t>Ed Cornejo at </a:t>
            </a:r>
            <a:r>
              <a:rPr lang="en-US" dirty="0">
                <a:hlinkClick r:id="rId3"/>
              </a:rPr>
              <a:t>ecornejo@larksfieldplace.org</a:t>
            </a:r>
            <a:endParaRPr lang="en-US" dirty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sz="3200" b="1" dirty="0"/>
              <a:t>Thanks for Attending!</a:t>
            </a:r>
          </a:p>
        </p:txBody>
      </p:sp>
    </p:spTree>
    <p:extLst>
      <p:ext uri="{BB962C8B-B14F-4D97-AF65-F5344CB8AC3E}">
        <p14:creationId xmlns:p14="http://schemas.microsoft.com/office/powerpoint/2010/main" val="80651881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Care Coordination – Short Stay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Transcend typical discharge planning by developing a resident focus, starting pre-admission.</a:t>
            </a:r>
          </a:p>
          <a:p>
            <a:pPr lvl="1"/>
            <a:r>
              <a:rPr lang="en-US" dirty="0"/>
              <a:t>Mapping resident outcome desired with team responsibilities</a:t>
            </a:r>
          </a:p>
          <a:p>
            <a:pPr lvl="1"/>
            <a:r>
              <a:rPr lang="en-US" dirty="0"/>
              <a:t>Focus on early discharge planning steps such as home safety eval</a:t>
            </a:r>
          </a:p>
          <a:p>
            <a:pPr lvl="1"/>
            <a:r>
              <a:rPr lang="en-US" dirty="0"/>
              <a:t>Incorporating resident preferences at initial care team meeting (within 48 hours)</a:t>
            </a:r>
          </a:p>
          <a:p>
            <a:pPr lvl="1"/>
            <a:r>
              <a:rPr lang="en-US" dirty="0"/>
              <a:t>Regrouping with resident weekly to update progress, identify issues, and continue to plot course toward resident outcome (generally discharge)</a:t>
            </a:r>
          </a:p>
          <a:p>
            <a:pPr lvl="1"/>
            <a:r>
              <a:rPr lang="en-US" dirty="0"/>
              <a:t>Integrate post-discharge requirements ASAP such as home health, return to PCP, medications, </a:t>
            </a:r>
            <a:r>
              <a:rPr lang="en-US"/>
              <a:t>outpatient services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26800003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Care Coordination – Long Stay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Resident-centered focus, primarily on;</a:t>
            </a:r>
          </a:p>
          <a:p>
            <a:pPr lvl="1"/>
            <a:r>
              <a:rPr lang="en-US" dirty="0"/>
              <a:t>Palliative approach</a:t>
            </a:r>
          </a:p>
          <a:p>
            <a:pPr lvl="1"/>
            <a:r>
              <a:rPr lang="en-US" dirty="0"/>
              <a:t>Reducing unnecessary treatments, medications, and care transitions</a:t>
            </a:r>
          </a:p>
          <a:p>
            <a:pPr lvl="1"/>
            <a:r>
              <a:rPr lang="en-US" dirty="0"/>
              <a:t>Expanding choice and objectifying the resident day (when they rise, when they eat, what they eat, activities, etc.)</a:t>
            </a:r>
          </a:p>
          <a:p>
            <a:pPr lvl="1"/>
            <a:r>
              <a:rPr lang="en-US" dirty="0"/>
              <a:t>Education and support for family and caregivers as resident changes</a:t>
            </a:r>
          </a:p>
          <a:p>
            <a:pPr lvl="1"/>
            <a:r>
              <a:rPr lang="en-US" dirty="0"/>
              <a:t>Incorporate the physician and other health providers to minimize changes in resident care needs and focus on “benefit” versus activity (lab tests that won’t necessarily lead to a change in care or weekly vitals for no reason).</a:t>
            </a:r>
          </a:p>
        </p:txBody>
      </p:sp>
    </p:spTree>
    <p:extLst>
      <p:ext uri="{BB962C8B-B14F-4D97-AF65-F5344CB8AC3E}">
        <p14:creationId xmlns:p14="http://schemas.microsoft.com/office/powerpoint/2010/main" val="336225236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Policy Dynamics: Value Based Purchasing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Care Coordination is about a model that focuses intra and inter disciplinary approaches</a:t>
            </a:r>
          </a:p>
          <a:p>
            <a:r>
              <a:rPr lang="en-US" dirty="0"/>
              <a:t>Centers on the resident journey and resident goals</a:t>
            </a:r>
          </a:p>
          <a:p>
            <a:r>
              <a:rPr lang="en-US" dirty="0"/>
              <a:t>Involves coordinating post-discharge resources</a:t>
            </a:r>
          </a:p>
          <a:p>
            <a:r>
              <a:rPr lang="en-US" dirty="0"/>
              <a:t>Involves care completion and patient teaching as key elements</a:t>
            </a:r>
          </a:p>
          <a:p>
            <a:r>
              <a:rPr lang="en-US" dirty="0"/>
              <a:t>Includes post-discharge follow-up and contact</a:t>
            </a:r>
          </a:p>
          <a:p>
            <a:r>
              <a:rPr lang="en-US" dirty="0"/>
              <a:t>Reduces readmissions and other care transitions</a:t>
            </a:r>
          </a:p>
        </p:txBody>
      </p:sp>
    </p:spTree>
    <p:extLst>
      <p:ext uri="{BB962C8B-B14F-4D97-AF65-F5344CB8AC3E}">
        <p14:creationId xmlns:p14="http://schemas.microsoft.com/office/powerpoint/2010/main" val="348575678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Bundled Payments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While mandatory markets for CJR have shrunk, etc. and other bundles delayed, projects still go forward on a voluntary basis.</a:t>
            </a:r>
          </a:p>
          <a:p>
            <a:r>
              <a:rPr lang="en-US" dirty="0"/>
              <a:t>Care Coordination works on a road-map approach – utilizing algorithms and protocols to enhance care delivery, reduce waiting times, keep patient progress foremost, and address care concerns and issues fluidly – lengths of stay are shorter</a:t>
            </a:r>
          </a:p>
          <a:p>
            <a:r>
              <a:rPr lang="en-US" dirty="0"/>
              <a:t>Best practices are used to encompass the FULL patient journey – inpatient, home health, outpatient</a:t>
            </a:r>
          </a:p>
        </p:txBody>
      </p:sp>
    </p:spTree>
    <p:extLst>
      <p:ext uri="{BB962C8B-B14F-4D97-AF65-F5344CB8AC3E}">
        <p14:creationId xmlns:p14="http://schemas.microsoft.com/office/powerpoint/2010/main" val="98640880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LeadingAge Annual Meeting 2017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13496B"/>
      </a:accent1>
      <a:accent2>
        <a:srgbClr val="8C3883"/>
      </a:accent2>
      <a:accent3>
        <a:srgbClr val="A31C47"/>
      </a:accent3>
      <a:accent4>
        <a:srgbClr val="C95346"/>
      </a:accent4>
      <a:accent5>
        <a:srgbClr val="63497B"/>
      </a:accent5>
      <a:accent6>
        <a:srgbClr val="CBD2D6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4544</TotalTime>
  <Words>1727</Words>
  <Application>Microsoft Office PowerPoint</Application>
  <PresentationFormat>On-screen Show (16:9)</PresentationFormat>
  <Paragraphs>164</Paragraphs>
  <Slides>54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54</vt:i4>
      </vt:variant>
    </vt:vector>
  </HeadingPairs>
  <TitlesOfParts>
    <vt:vector size="56" baseType="lpstr">
      <vt:lpstr>Arial</vt:lpstr>
      <vt:lpstr>Office Theme</vt:lpstr>
      <vt:lpstr>PowerPoint Presentation</vt:lpstr>
      <vt:lpstr>Care Coordination Model for Improved Outcomes and Satisfaction</vt:lpstr>
      <vt:lpstr>Presenters</vt:lpstr>
      <vt:lpstr>Larksfield Place</vt:lpstr>
      <vt:lpstr>Today – the Presentation</vt:lpstr>
      <vt:lpstr>Care Coordination – Short Stay</vt:lpstr>
      <vt:lpstr>Care Coordination – Long Stay</vt:lpstr>
      <vt:lpstr>Policy Dynamics: Value Based Purchasing</vt:lpstr>
      <vt:lpstr>Bundled Payments</vt:lpstr>
      <vt:lpstr>IMPACT Act</vt:lpstr>
      <vt:lpstr>IMPACT Act, continued</vt:lpstr>
      <vt:lpstr>Medicare Advantage</vt:lpstr>
      <vt:lpstr>Federal Conditions of Participation</vt:lpstr>
      <vt:lpstr>Care Coordination</vt:lpstr>
      <vt:lpstr>Rounds Process</vt:lpstr>
      <vt:lpstr>Role of Team Leader</vt:lpstr>
      <vt:lpstr>The Process/Protocol</vt:lpstr>
      <vt:lpstr>Case Study: Resident - Joe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Care Coordination: Discharge to Community</vt:lpstr>
      <vt:lpstr>Care Coordination: Home Health</vt:lpstr>
      <vt:lpstr>Care Coordination: Transitional Care</vt:lpstr>
      <vt:lpstr>Care Coordination: Outpatient</vt:lpstr>
      <vt:lpstr>Post Discharge Data</vt:lpstr>
      <vt:lpstr>PowerPoint Presentation</vt:lpstr>
      <vt:lpstr>5 Day Post Discharge Questionnaire</vt:lpstr>
      <vt:lpstr>PowerPoint Presentation</vt:lpstr>
      <vt:lpstr>QAPI Data: What We Track/Measure</vt:lpstr>
      <vt:lpstr>Biggest Challenges Post-Discharge</vt:lpstr>
      <vt:lpstr>Upcoming: Virtual Care Coordination and Other Services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Questions?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Kimberley Elbin</dc:creator>
  <cp:lastModifiedBy>Reginald Hislop</cp:lastModifiedBy>
  <cp:revision>71</cp:revision>
  <dcterms:created xsi:type="dcterms:W3CDTF">2016-08-08T17:38:05Z</dcterms:created>
  <dcterms:modified xsi:type="dcterms:W3CDTF">2023-05-08T16:59:53Z</dcterms:modified>
</cp:coreProperties>
</file>