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77" r:id="rId2"/>
    <p:sldId id="267" r:id="rId3"/>
    <p:sldId id="278" r:id="rId4"/>
    <p:sldId id="279" r:id="rId5"/>
    <p:sldId id="280" r:id="rId6"/>
    <p:sldId id="281" r:id="rId7"/>
    <p:sldId id="282" r:id="rId8"/>
    <p:sldId id="283" r:id="rId9"/>
    <p:sldId id="284" r:id="rId10"/>
    <p:sldId id="285" r:id="rId11"/>
    <p:sldId id="286" r:id="rId12"/>
    <p:sldId id="287" r:id="rId13"/>
    <p:sldId id="288" r:id="rId14"/>
    <p:sldId id="289" r:id="rId15"/>
    <p:sldId id="290" r:id="rId16"/>
    <p:sldId id="291" r:id="rId17"/>
    <p:sldId id="292" r:id="rId18"/>
    <p:sldId id="293" r:id="rId19"/>
    <p:sldId id="294" r:id="rId20"/>
    <p:sldId id="29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6341D32-50EE-4752-8DE1-5013D5CBA44F}" v="3" dt="2026-02-17T20:52:22.389"/>
  </p1510:revLst>
</p1510:revInfo>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14" autoAdjust="0"/>
  </p:normalViewPr>
  <p:slideViewPr>
    <p:cSldViewPr snapToGrid="0">
      <p:cViewPr varScale="1">
        <p:scale>
          <a:sx n="74" d="100"/>
          <a:sy n="74" d="100"/>
        </p:scale>
        <p:origin x="1042" y="283"/>
      </p:cViewPr>
      <p:guideLst>
        <p:guide pos="3840"/>
        <p:guide orient="horz" pos="2160"/>
      </p:guideLst>
    </p:cSldViewPr>
  </p:slideViewPr>
  <p:notesTextViewPr>
    <p:cViewPr>
      <p:scale>
        <a:sx n="1" d="1"/>
        <a:sy n="1" d="1"/>
      </p:scale>
      <p:origin x="0" y="0"/>
    </p:cViewPr>
  </p:notesTextViewPr>
  <p:notesViewPr>
    <p:cSldViewPr snapToGrid="0">
      <p:cViewPr varScale="1">
        <p:scale>
          <a:sx n="82" d="100"/>
          <a:sy n="82" d="100"/>
        </p:scale>
        <p:origin x="2994"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ginald Hislop" userId="8df4383fcf36558e" providerId="LiveId" clId="{628DB29A-8DF3-4F7E-A841-DA4704FBCF39}"/>
    <pc:docChg chg="custSel modSld">
      <pc:chgData name="Reginald Hislop" userId="8df4383fcf36558e" providerId="LiveId" clId="{628DB29A-8DF3-4F7E-A841-DA4704FBCF39}" dt="2026-02-17T20:52:48.033" v="3" actId="20577"/>
      <pc:docMkLst>
        <pc:docMk/>
      </pc:docMkLst>
      <pc:sldChg chg="modSp mod">
        <pc:chgData name="Reginald Hislop" userId="8df4383fcf36558e" providerId="LiveId" clId="{628DB29A-8DF3-4F7E-A841-DA4704FBCF39}" dt="2026-02-17T20:52:48.033" v="3" actId="20577"/>
        <pc:sldMkLst>
          <pc:docMk/>
          <pc:sldMk cId="353226357" sldId="277"/>
        </pc:sldMkLst>
        <pc:spChg chg="mod">
          <ac:chgData name="Reginald Hislop" userId="8df4383fcf36558e" providerId="LiveId" clId="{628DB29A-8DF3-4F7E-A841-DA4704FBCF39}" dt="2026-02-17T20:52:48.033" v="3" actId="20577"/>
          <ac:spMkLst>
            <pc:docMk/>
            <pc:sldMk cId="353226357" sldId="277"/>
            <ac:spMk id="3" creationId="{00000000-0000-0000-0000-000000000000}"/>
          </ac:spMkLst>
        </pc:spChg>
      </pc:sldChg>
      <pc:sldChg chg="modSp mod">
        <pc:chgData name="Reginald Hislop" userId="8df4383fcf36558e" providerId="LiveId" clId="{628DB29A-8DF3-4F7E-A841-DA4704FBCF39}" dt="2026-02-17T20:52:12.472" v="1" actId="20577"/>
        <pc:sldMkLst>
          <pc:docMk/>
          <pc:sldMk cId="2775378196" sldId="281"/>
        </pc:sldMkLst>
        <pc:spChg chg="mod">
          <ac:chgData name="Reginald Hislop" userId="8df4383fcf36558e" providerId="LiveId" clId="{628DB29A-8DF3-4F7E-A841-DA4704FBCF39}" dt="2026-02-17T20:52:12.472" v="1" actId="20577"/>
          <ac:spMkLst>
            <pc:docMk/>
            <pc:sldMk cId="2775378196" sldId="281"/>
            <ac:spMk id="4" creationId="{8EC291FE-FEE4-1C6F-54D3-0501852B2FA8}"/>
          </ac:spMkLst>
        </pc:spChg>
      </pc:sldChg>
      <pc:sldChg chg="modSp mod">
        <pc:chgData name="Reginald Hislop" userId="8df4383fcf36558e" providerId="LiveId" clId="{628DB29A-8DF3-4F7E-A841-DA4704FBCF39}" dt="2026-02-17T20:52:32.185" v="2" actId="313"/>
        <pc:sldMkLst>
          <pc:docMk/>
          <pc:sldMk cId="3410465117" sldId="291"/>
        </pc:sldMkLst>
        <pc:spChg chg="mod">
          <ac:chgData name="Reginald Hislop" userId="8df4383fcf36558e" providerId="LiveId" clId="{628DB29A-8DF3-4F7E-A841-DA4704FBCF39}" dt="2026-02-17T20:52:32.185" v="2" actId="313"/>
          <ac:spMkLst>
            <pc:docMk/>
            <pc:sldMk cId="3410465117" sldId="291"/>
            <ac:spMk id="5" creationId="{73465963-6220-F0BC-BEF2-C78E51DB517C}"/>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5DD71D7-55AC-46BD-81B3-09AB2F9EFBD8}" type="datetimeFigureOut">
              <a:rPr lang="en-US" smtClean="0"/>
              <a:t>2/17/2026</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40BD58-3BFF-4EAF-BB8B-AC67FE801E47}" type="slidenum">
              <a:rPr lang="en-US" smtClean="0"/>
              <a:t>‹#›</a:t>
            </a:fld>
            <a:endParaRPr lang="en-US" dirty="0"/>
          </a:p>
        </p:txBody>
      </p:sp>
    </p:spTree>
    <p:extLst>
      <p:ext uri="{BB962C8B-B14F-4D97-AF65-F5344CB8AC3E}">
        <p14:creationId xmlns:p14="http://schemas.microsoft.com/office/powerpoint/2010/main" val="40105943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89424F-BB59-4F4E-9822-4CA3E770FFD2}" type="datetimeFigureOut">
              <a:rPr lang="en-US" smtClean="0"/>
              <a:t>2/17/2026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322CDD-9D6C-4F63-9EC2-648226624108}" type="slidenum">
              <a:rPr lang="en-US" smtClean="0"/>
              <a:t>‹#›</a:t>
            </a:fld>
            <a:endParaRPr lang="en-US" dirty="0"/>
          </a:p>
        </p:txBody>
      </p:sp>
    </p:spTree>
    <p:extLst>
      <p:ext uri="{BB962C8B-B14F-4D97-AF65-F5344CB8AC3E}">
        <p14:creationId xmlns:p14="http://schemas.microsoft.com/office/powerpoint/2010/main" val="851026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2606040"/>
            <a:ext cx="10058400" cy="2743200"/>
          </a:xfrm>
        </p:spPr>
        <p:txBody>
          <a:bodyPr anchor="b">
            <a:normAutofit/>
          </a:bodyPr>
          <a:lstStyle>
            <a:lvl1pPr algn="l">
              <a:lnSpc>
                <a:spcPct val="80000"/>
              </a:lnSpc>
              <a:defRPr sz="6800">
                <a:solidFill>
                  <a:schemeClr val="tx1"/>
                </a:solidFill>
                <a:effectLst>
                  <a:outerShdw blurRad="38100" dist="25400" dir="18900000" algn="bl" rotWithShape="0">
                    <a:schemeClr val="bg1">
                      <a:alpha val="80000"/>
                    </a:scheme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066800" y="5360437"/>
            <a:ext cx="10058400" cy="365760"/>
          </a:xfrm>
        </p:spPr>
        <p:txBody>
          <a:bodyPr>
            <a:normAutofit/>
          </a:bodyPr>
          <a:lstStyle>
            <a:lvl1pPr marL="0" indent="0" algn="l">
              <a:spcBef>
                <a:spcPts val="0"/>
              </a:spcBef>
              <a:buNone/>
              <a:defRPr sz="2000" b="1" cap="all" baseline="0">
                <a:solidFill>
                  <a:schemeClr val="accent1">
                    <a:lumMod val="75000"/>
                  </a:schemeClr>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8" name="Rectangle 7"/>
          <p:cNvSpPr/>
          <p:nvPr userDrawn="1"/>
        </p:nvSpPr>
        <p:spPr>
          <a:xfrm>
            <a:off x="0" y="5888736"/>
            <a:ext cx="12192000" cy="109728"/>
          </a:xfrm>
          <a:prstGeom prst="rect">
            <a:avLst/>
          </a:prstGeom>
          <a:ln>
            <a:noFill/>
          </a:ln>
          <a:effectLst>
            <a:outerShdw blurRad="25400" dist="25400" dir="54000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C9872EE9-AF66-483C-961F-59B9F002993E}" type="datetime1">
              <a:rPr lang="en-US" smtClean="0"/>
              <a:pPr/>
              <a:t>2/17/2026</a:t>
            </a:fld>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25000" y="382230"/>
            <a:ext cx="1371600" cy="556136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95400" y="382230"/>
            <a:ext cx="7863840" cy="556137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C7BEAFD5-7FA3-40FB-875B-457FB46B25A4}" type="datetime1">
              <a:rPr lang="en-US" smtClean="0"/>
              <a:pPr/>
              <a:t>2/17/2026</a:t>
            </a:fld>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89AD63E2-E931-4653-BB33-A910E07D11B2}" type="datetime1">
              <a:rPr lang="en-US" smtClean="0"/>
              <a:pPr/>
              <a:t>2/17/2026</a:t>
            </a:fld>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6800" y="1565829"/>
            <a:ext cx="5943600" cy="4114800"/>
          </a:xfrm>
        </p:spPr>
        <p:txBody>
          <a:bodyPr anchor="b">
            <a:normAutofit/>
          </a:bodyPr>
          <a:lstStyle>
            <a:lvl1pPr>
              <a:lnSpc>
                <a:spcPct val="80000"/>
              </a:lnSpc>
              <a:defRPr sz="5400">
                <a:effectLst>
                  <a:outerShdw blurRad="38100" dist="25400" dir="18900000" algn="bl" rotWithShape="0">
                    <a:schemeClr val="bg1">
                      <a:alpha val="80000"/>
                    </a:schemeClr>
                  </a:outerShdw>
                </a:effectLst>
              </a:defRPr>
            </a:lvl1pPr>
          </a:lstStyle>
          <a:p>
            <a:r>
              <a:rPr lang="en-US"/>
              <a:t>Click to edit Master title style</a:t>
            </a:r>
            <a:endParaRPr lang="en-US" dirty="0"/>
          </a:p>
        </p:txBody>
      </p:sp>
      <p:sp>
        <p:nvSpPr>
          <p:cNvPr id="3" name="Text Placeholder 2"/>
          <p:cNvSpPr>
            <a:spLocks noGrp="1"/>
          </p:cNvSpPr>
          <p:nvPr>
            <p:ph type="body" idx="1"/>
          </p:nvPr>
        </p:nvSpPr>
        <p:spPr>
          <a:xfrm>
            <a:off x="1066801" y="5682343"/>
            <a:ext cx="5943600" cy="410547"/>
          </a:xfrm>
        </p:spPr>
        <p:txBody>
          <a:bodyPr>
            <a:normAutofit/>
          </a:bodyPr>
          <a:lstStyle>
            <a:lvl1pPr marL="0" indent="0">
              <a:spcBef>
                <a:spcPts val="0"/>
              </a:spcBef>
              <a:buNone/>
              <a:defRPr sz="2200" b="1" cap="all" baseline="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9" name="Rectangle 8"/>
          <p:cNvSpPr/>
          <p:nvPr userDrawn="1"/>
        </p:nvSpPr>
        <p:spPr>
          <a:xfrm>
            <a:off x="7707084"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hidden">
          <a:xfrm>
            <a:off x="7761948" y="283"/>
            <a:ext cx="4427508" cy="6856286"/>
          </a:xfrm>
          <a:prstGeom prst="rect">
            <a:avLst/>
          </a:prstGeom>
        </p:spPr>
      </p:pic>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5400" y="1825625"/>
            <a:ext cx="4724400" cy="41179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199" y="1825625"/>
            <a:ext cx="4724400" cy="41179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C9EA1F43-559A-4B47-A959-EFB6142CA3A9}" type="datetime1">
              <a:rPr lang="en-US" smtClean="0"/>
              <a:pPr/>
              <a:t>2/17/2026</a:t>
            </a:fld>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295400" y="1828800"/>
            <a:ext cx="4727448" cy="641350"/>
          </a:xfrm>
        </p:spPr>
        <p:txBody>
          <a:bodyPr anchor="ctr">
            <a:normAutofit/>
          </a:bodyPr>
          <a:lstStyle>
            <a:lvl1pPr marL="0" indent="0">
              <a:spcBef>
                <a:spcPts val="0"/>
              </a:spcBef>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2470151"/>
            <a:ext cx="4727448" cy="347345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67628" y="1828800"/>
            <a:ext cx="4727448" cy="641350"/>
          </a:xfrm>
        </p:spPr>
        <p:txBody>
          <a:bodyPr anchor="ctr">
            <a:normAutofit/>
          </a:bodyPr>
          <a:lstStyle>
            <a:lvl1pPr marL="0" indent="0">
              <a:spcBef>
                <a:spcPts val="0"/>
              </a:spcBef>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69152" y="2470151"/>
            <a:ext cx="4727448" cy="347345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F1261AED-24AE-4AC7-940D-F7106D2788A3}" type="datetime1">
              <a:rPr lang="en-US" smtClean="0"/>
              <a:pPr/>
              <a:t>2/17/2026</a:t>
            </a:fld>
            <a:endParaRPr lang="en-US" dirty="0"/>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EC425771-5E10-4A19-AB0E-909293152332}" type="datetime1">
              <a:rPr lang="en-US" smtClean="0"/>
              <a:pPr/>
              <a:t>2/17/2026</a:t>
            </a:fld>
            <a:endParaRPr lang="en-US" dirty="0"/>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03606FD5-B03F-45D5-A178-114C548C0032}" type="datetime1">
              <a:rPr lang="en-US" smtClean="0"/>
              <a:pPr/>
              <a:t>2/17/2026</a:t>
            </a:fld>
            <a:endParaRPr lang="en-US" dirty="0"/>
          </a:p>
        </p:txBody>
      </p:sp>
      <p:sp>
        <p:nvSpPr>
          <p:cNvPr id="4" name="Slide Number Placeholder 3"/>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hidden">
          <a:xfrm>
            <a:off x="7766439" y="283"/>
            <a:ext cx="4435717" cy="6856286"/>
          </a:xfrm>
          <a:prstGeom prst="rect">
            <a:avLst/>
          </a:prstGeom>
        </p:spPr>
      </p:pic>
      <p:sp>
        <p:nvSpPr>
          <p:cNvPr id="2" name="Title 1"/>
          <p:cNvSpPr>
            <a:spLocks noGrp="1"/>
          </p:cNvSpPr>
          <p:nvPr>
            <p:ph type="title"/>
          </p:nvPr>
        </p:nvSpPr>
        <p:spPr>
          <a:xfrm>
            <a:off x="8229601" y="2514600"/>
            <a:ext cx="3474720" cy="1600200"/>
          </a:xfrm>
        </p:spPr>
        <p:txBody>
          <a:bodyPr anchor="b"/>
          <a:lstStyle>
            <a:lvl1pPr>
              <a:defRPr sz="3200">
                <a:solidFill>
                  <a:schemeClr val="accent1">
                    <a:lumMod val="7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790302" y="685800"/>
            <a:ext cx="6126480" cy="54864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229600" y="4343400"/>
            <a:ext cx="3474720" cy="1188720"/>
          </a:xfrm>
        </p:spPr>
        <p:txBody>
          <a:bodyPr>
            <a:normAutofit/>
          </a:bodyPr>
          <a:lstStyle>
            <a:lvl1pPr marL="0" indent="0">
              <a:spcBef>
                <a:spcPts val="8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Rectangle 9"/>
          <p:cNvSpPr/>
          <p:nvPr userDrawn="1"/>
        </p:nvSpPr>
        <p:spPr>
          <a:xfrm>
            <a:off x="7711702"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E8B012C0-B102-441D-AA86-2C80DFA84E68}" type="datetime1">
              <a:rPr lang="en-US" smtClean="0"/>
              <a:pPr/>
              <a:t>2/17/2026</a:t>
            </a:fld>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hidden">
          <a:xfrm>
            <a:off x="7766439" y="283"/>
            <a:ext cx="4435717" cy="6856286"/>
          </a:xfrm>
          <a:prstGeom prst="rect">
            <a:avLst/>
          </a:prstGeom>
        </p:spPr>
      </p:pic>
      <p:sp>
        <p:nvSpPr>
          <p:cNvPr id="2" name="Title 1"/>
          <p:cNvSpPr>
            <a:spLocks noGrp="1"/>
          </p:cNvSpPr>
          <p:nvPr>
            <p:ph type="title"/>
          </p:nvPr>
        </p:nvSpPr>
        <p:spPr>
          <a:xfrm>
            <a:off x="8229600" y="2514600"/>
            <a:ext cx="3474720" cy="1600200"/>
          </a:xfrm>
        </p:spPr>
        <p:txBody>
          <a:bodyPr anchor="b"/>
          <a:lstStyle>
            <a:lvl1pPr>
              <a:defRPr sz="3200">
                <a:solidFill>
                  <a:schemeClr val="accent1">
                    <a:lumMod val="75000"/>
                  </a:schemeClr>
                </a:solidFill>
              </a:defRPr>
            </a:lvl1pPr>
          </a:lstStyle>
          <a:p>
            <a:r>
              <a:rPr lang="en-US"/>
              <a:t>Click to edit Master title style</a:t>
            </a:r>
            <a:endParaRPr lang="en-US" dirty="0"/>
          </a:p>
        </p:txBody>
      </p:sp>
      <p:sp>
        <p:nvSpPr>
          <p:cNvPr id="3" name="Picture Placeholder 2" descr="An empty placeholder to add an image. Click on the placeholder and select the image that you wish to add"/>
          <p:cNvSpPr>
            <a:spLocks noGrp="1"/>
          </p:cNvSpPr>
          <p:nvPr>
            <p:ph type="pic" idx="1"/>
          </p:nvPr>
        </p:nvSpPr>
        <p:spPr>
          <a:xfrm>
            <a:off x="0" y="1325880"/>
            <a:ext cx="6858000" cy="4206240"/>
          </a:xfrm>
          <a:solidFill>
            <a:schemeClr val="bg2"/>
          </a:solidFill>
          <a:effectLst>
            <a:outerShdw blurRad="63500" sx="101000" sy="101000" algn="ctr" rotWithShape="0">
              <a:prstClr val="black">
                <a:alpha val="15000"/>
              </a:prst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229600" y="4343400"/>
            <a:ext cx="3474720" cy="1188720"/>
          </a:xfrm>
        </p:spPr>
        <p:txBody>
          <a:bodyPr>
            <a:normAutofit/>
          </a:bodyPr>
          <a:lstStyle>
            <a:lvl1pPr marL="0" indent="0">
              <a:spcBef>
                <a:spcPts val="8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601E0B12-F9DE-47EF-A076-CF602073F1B2}" type="datetime1">
              <a:rPr lang="en-US" smtClean="0"/>
              <a:pPr/>
              <a:t>2/17/2026</a:t>
            </a:fld>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dirty="0"/>
          </a:p>
        </p:txBody>
      </p:sp>
      <p:sp>
        <p:nvSpPr>
          <p:cNvPr id="11" name="Rectangle 10"/>
          <p:cNvSpPr/>
          <p:nvPr userDrawn="1"/>
        </p:nvSpPr>
        <p:spPr>
          <a:xfrm>
            <a:off x="7711702"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95400" y="381000"/>
            <a:ext cx="9601200" cy="11430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95400" y="1828800"/>
            <a:ext cx="96012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1295400" y="6419462"/>
            <a:ext cx="5181600" cy="238902"/>
          </a:xfrm>
          <a:prstGeom prst="rect">
            <a:avLst/>
          </a:prstGeom>
        </p:spPr>
        <p:txBody>
          <a:bodyPr vert="horz" lIns="91440" tIns="45720" rIns="91440" bIns="45720" rtlCol="0" anchor="ctr"/>
          <a:lstStyle>
            <a:lvl1pPr algn="l">
              <a:defRPr sz="1100">
                <a:solidFill>
                  <a:schemeClr val="tx1"/>
                </a:solidFill>
              </a:defRPr>
            </a:lvl1pPr>
          </a:lstStyle>
          <a:p>
            <a:r>
              <a:rPr lang="en-US" dirty="0"/>
              <a:t>Add a footer</a:t>
            </a:r>
          </a:p>
        </p:txBody>
      </p:sp>
      <p:sp>
        <p:nvSpPr>
          <p:cNvPr id="4" name="Date Placeholder 3"/>
          <p:cNvSpPr>
            <a:spLocks noGrp="1"/>
          </p:cNvSpPr>
          <p:nvPr>
            <p:ph type="dt" sz="half" idx="2"/>
          </p:nvPr>
        </p:nvSpPr>
        <p:spPr>
          <a:xfrm>
            <a:off x="8556170" y="6419462"/>
            <a:ext cx="1351383" cy="238902"/>
          </a:xfrm>
          <a:prstGeom prst="rect">
            <a:avLst/>
          </a:prstGeom>
        </p:spPr>
        <p:txBody>
          <a:bodyPr vert="horz" lIns="91440" tIns="45720" rIns="91440" bIns="45720" rtlCol="0" anchor="ctr"/>
          <a:lstStyle>
            <a:lvl1pPr algn="r">
              <a:defRPr sz="1100">
                <a:solidFill>
                  <a:schemeClr val="tx1"/>
                </a:solidFill>
              </a:defRPr>
            </a:lvl1pPr>
          </a:lstStyle>
          <a:p>
            <a:fld id="{C8B93266-8FB4-430B-8AE3-3A53F50E1A0B}" type="datetime1">
              <a:rPr lang="en-US" smtClean="0"/>
              <a:pPr/>
              <a:t>2/17/2026</a:t>
            </a:fld>
            <a:endParaRPr lang="en-US" dirty="0"/>
          </a:p>
        </p:txBody>
      </p:sp>
      <p:sp>
        <p:nvSpPr>
          <p:cNvPr id="6" name="Slide Number Placeholder 5"/>
          <p:cNvSpPr>
            <a:spLocks noGrp="1"/>
          </p:cNvSpPr>
          <p:nvPr>
            <p:ph type="sldNum" sz="quarter" idx="4"/>
          </p:nvPr>
        </p:nvSpPr>
        <p:spPr>
          <a:xfrm>
            <a:off x="10198358" y="6419462"/>
            <a:ext cx="698241" cy="238902"/>
          </a:xfrm>
          <a:prstGeom prst="rect">
            <a:avLst/>
          </a:prstGeom>
        </p:spPr>
        <p:txBody>
          <a:bodyPr vert="horz" lIns="91440" tIns="45720" rIns="91440" bIns="45720" rtlCol="0" anchor="ctr"/>
          <a:lstStyle>
            <a:lvl1pPr algn="r">
              <a:defRPr sz="1100">
                <a:solidFill>
                  <a:schemeClr val="tx1"/>
                </a:solidFill>
              </a:defRPr>
            </a:lvl1pPr>
          </a:lstStyle>
          <a:p>
            <a:fld id="{E31375A4-56A4-47D6-9801-1991572033F7}" type="slidenum">
              <a:rPr lang="en-US" smtClean="0"/>
              <a:pPr/>
              <a:t>‹#›</a:t>
            </a:fld>
            <a:endParaRPr lang="en-US" dirty="0"/>
          </a:p>
        </p:txBody>
      </p:sp>
      <p:sp>
        <p:nvSpPr>
          <p:cNvPr id="8" name="Rectangle 7"/>
          <p:cNvSpPr/>
          <p:nvPr userDrawn="1"/>
        </p:nvSpPr>
        <p:spPr>
          <a:xfrm>
            <a:off x="0" y="6257036"/>
            <a:ext cx="12192000" cy="54864"/>
          </a:xfrm>
          <a:prstGeom prst="rect">
            <a:avLst/>
          </a:prstGeom>
          <a:ln>
            <a:noFill/>
          </a:ln>
          <a:effectLst>
            <a:innerShdw blurRad="25400" dist="12700" dir="162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b="1" kern="1200" cap="all" baseline="0">
          <a:solidFill>
            <a:schemeClr val="accent1"/>
          </a:solidFill>
          <a:effectLst>
            <a:outerShdw blurRad="38100" dist="25400" dir="18900000" algn="bl" rotWithShape="0">
              <a:schemeClr val="bg1">
                <a:alpha val="80000"/>
              </a:schemeClr>
            </a:outerShdw>
          </a:effectLst>
          <a:latin typeface="+mj-lt"/>
          <a:ea typeface="+mj-ea"/>
          <a:cs typeface="+mj-cs"/>
        </a:defRPr>
      </a:lvl1pPr>
    </p:titleStyle>
    <p:body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423160" indent="0" algn="l" defTabSz="914400" rtl="0" eaLnBrk="1" latinLnBrk="0" hangingPunct="1">
        <a:lnSpc>
          <a:spcPct val="90000"/>
        </a:lnSpc>
        <a:spcBef>
          <a:spcPts val="800"/>
        </a:spcBef>
        <a:buClr>
          <a:schemeClr val="accent1"/>
        </a:buClr>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10"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paragoninstitute.org/glossary/part-b/" TargetMode="External"/><Relationship Id="rId2" Type="http://schemas.openxmlformats.org/officeDocument/2006/relationships/hyperlink" Target="https://paragoninstitute.org/medicare/medicare-reforms-for-reconciliation/#cmfSimpleFootnoteLink16"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mailto:rhislop@h2healthllc.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Medicare is bankrupting america</a:t>
            </a:r>
          </a:p>
        </p:txBody>
      </p:sp>
      <p:sp>
        <p:nvSpPr>
          <p:cNvPr id="3" name="Subtitle 2"/>
          <p:cNvSpPr>
            <a:spLocks noGrp="1"/>
          </p:cNvSpPr>
          <p:nvPr>
            <p:ph type="subTitle" idx="1"/>
          </p:nvPr>
        </p:nvSpPr>
        <p:spPr/>
        <p:txBody>
          <a:bodyPr/>
          <a:lstStyle/>
          <a:p>
            <a:r>
              <a:rPr lang="en-US" dirty="0"/>
              <a:t>Reginald Hislop, iii</a:t>
            </a:r>
            <a:endParaRPr lang="en-US" dirty="0">
              <a:solidFill>
                <a:schemeClr val="accent1">
                  <a:lumMod val="75000"/>
                </a:schemeClr>
              </a:solidFill>
            </a:endParaRPr>
          </a:p>
        </p:txBody>
      </p:sp>
    </p:spTree>
    <p:extLst>
      <p:ext uri="{BB962C8B-B14F-4D97-AF65-F5344CB8AC3E}">
        <p14:creationId xmlns:p14="http://schemas.microsoft.com/office/powerpoint/2010/main" val="35322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05DB37-F1A9-6707-DC83-80FC88EA82FC}"/>
              </a:ext>
            </a:extLst>
          </p:cNvPr>
          <p:cNvSpPr>
            <a:spLocks noGrp="1"/>
          </p:cNvSpPr>
          <p:nvPr>
            <p:ph type="title"/>
          </p:nvPr>
        </p:nvSpPr>
        <p:spPr/>
        <p:txBody>
          <a:bodyPr/>
          <a:lstStyle/>
          <a:p>
            <a:r>
              <a:rPr lang="en-US" dirty="0"/>
              <a:t>Utilization Differences under medicare</a:t>
            </a:r>
            <a:br>
              <a:rPr lang="en-US" dirty="0"/>
            </a:br>
            <a:endParaRPr lang="en-US" dirty="0"/>
          </a:p>
        </p:txBody>
      </p:sp>
      <p:pic>
        <p:nvPicPr>
          <p:cNvPr id="6" name="Picture 5">
            <a:extLst>
              <a:ext uri="{FF2B5EF4-FFF2-40B4-BE49-F238E27FC236}">
                <a16:creationId xmlns:a16="http://schemas.microsoft.com/office/drawing/2014/main" id="{D9478695-8C70-6A60-FFCA-FEDFA7A158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6355" y="1194955"/>
            <a:ext cx="10068790" cy="4935681"/>
          </a:xfrm>
          <a:prstGeom prst="rect">
            <a:avLst/>
          </a:prstGeom>
        </p:spPr>
      </p:pic>
    </p:spTree>
    <p:extLst>
      <p:ext uri="{BB962C8B-B14F-4D97-AF65-F5344CB8AC3E}">
        <p14:creationId xmlns:p14="http://schemas.microsoft.com/office/powerpoint/2010/main" val="2942609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29A1A-1F22-18DB-0520-AB78499400EF}"/>
              </a:ext>
            </a:extLst>
          </p:cNvPr>
          <p:cNvSpPr>
            <a:spLocks noGrp="1"/>
          </p:cNvSpPr>
          <p:nvPr>
            <p:ph type="title"/>
          </p:nvPr>
        </p:nvSpPr>
        <p:spPr/>
        <p:txBody>
          <a:bodyPr/>
          <a:lstStyle/>
          <a:p>
            <a:r>
              <a:rPr lang="en-US" dirty="0"/>
              <a:t>Medicare Advantage v. fee for service</a:t>
            </a:r>
            <a:br>
              <a:rPr lang="en-US" dirty="0"/>
            </a:br>
            <a:endParaRPr lang="en-US" dirty="0"/>
          </a:p>
        </p:txBody>
      </p:sp>
      <p:sp>
        <p:nvSpPr>
          <p:cNvPr id="3" name="Content Placeholder 2">
            <a:extLst>
              <a:ext uri="{FF2B5EF4-FFF2-40B4-BE49-F238E27FC236}">
                <a16:creationId xmlns:a16="http://schemas.microsoft.com/office/drawing/2014/main" id="{3057666A-8B5E-7DB8-E143-4B56BBF3E362}"/>
              </a:ext>
            </a:extLst>
          </p:cNvPr>
          <p:cNvSpPr>
            <a:spLocks noGrp="1"/>
          </p:cNvSpPr>
          <p:nvPr>
            <p:ph idx="1"/>
          </p:nvPr>
        </p:nvSpPr>
        <p:spPr>
          <a:xfrm>
            <a:off x="1295400" y="1267691"/>
            <a:ext cx="9601200" cy="4675909"/>
          </a:xfrm>
        </p:spPr>
        <p:txBody>
          <a:bodyPr/>
          <a:lstStyle/>
          <a:p>
            <a:r>
              <a:rPr lang="en-US" dirty="0"/>
              <a:t>In February 2025, enrollment in MA plans, which are paid on a risk-adjusted basis, reached 34.4 million, or 55 percent of all eligible Medicare beneficiaries (only beneficiaries enrolled in both Part A and Part B are eligible to enroll in an MA plan).</a:t>
            </a:r>
          </a:p>
          <a:p>
            <a:r>
              <a:rPr lang="en-US" dirty="0"/>
              <a:t>The risk-adjustment model used by Medicare to adjust payments to plans is based on FFS data and therefore reflects the expected spending and diagnostic-coding patterns in FFS Medicare. The model accounts for differences in demographics and recorded diagnoses.</a:t>
            </a:r>
          </a:p>
          <a:p>
            <a:r>
              <a:rPr lang="en-US" dirty="0"/>
              <a:t>Plans that document relatively more diagnosis codes therefore have a competitive advantage over other plans. In contrast, the payment policies in FFS Medicare offer relatively little incentive to code all diagnoses. This difference in coding incentives results in higher risk scores when a beneficiary enrolls in MA than if the same beneficiary had enrolled in FFS Medicare. As a result of higher MA coding intensity, the Medicare program pays more, on average, when a beneficiary enrolls in MA than it would if the same beneficiary were in FFS Medicare. </a:t>
            </a:r>
          </a:p>
          <a:p>
            <a:endParaRPr lang="en-US" dirty="0"/>
          </a:p>
        </p:txBody>
      </p:sp>
    </p:spTree>
    <p:extLst>
      <p:ext uri="{BB962C8B-B14F-4D97-AF65-F5344CB8AC3E}">
        <p14:creationId xmlns:p14="http://schemas.microsoft.com/office/powerpoint/2010/main" val="3774745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57CFA-7B87-A1BB-F4E2-400A64CDBF66}"/>
              </a:ext>
            </a:extLst>
          </p:cNvPr>
          <p:cNvSpPr>
            <a:spLocks noGrp="1"/>
          </p:cNvSpPr>
          <p:nvPr>
            <p:ph type="title"/>
          </p:nvPr>
        </p:nvSpPr>
        <p:spPr/>
        <p:txBody>
          <a:bodyPr/>
          <a:lstStyle/>
          <a:p>
            <a:r>
              <a:rPr lang="en-US" dirty="0"/>
              <a:t>Fee For service spending</a:t>
            </a:r>
            <a:br>
              <a:rPr lang="en-US" dirty="0"/>
            </a:br>
            <a:endParaRPr lang="en-US" dirty="0"/>
          </a:p>
        </p:txBody>
      </p:sp>
      <p:pic>
        <p:nvPicPr>
          <p:cNvPr id="5" name="Content Placeholder 4">
            <a:extLst>
              <a:ext uri="{FF2B5EF4-FFF2-40B4-BE49-F238E27FC236}">
                <a16:creationId xmlns:a16="http://schemas.microsoft.com/office/drawing/2014/main" id="{4A98B606-7631-6CF6-0188-4B9969A1A53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18309" y="1049482"/>
            <a:ext cx="9528463" cy="4894118"/>
          </a:xfrm>
          <a:prstGeom prst="rect">
            <a:avLst/>
          </a:prstGeom>
        </p:spPr>
      </p:pic>
    </p:spTree>
    <p:extLst>
      <p:ext uri="{BB962C8B-B14F-4D97-AF65-F5344CB8AC3E}">
        <p14:creationId xmlns:p14="http://schemas.microsoft.com/office/powerpoint/2010/main" val="3507669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1DD37-B481-EC0B-B207-E1CCFEE51341}"/>
              </a:ext>
            </a:extLst>
          </p:cNvPr>
          <p:cNvSpPr>
            <a:spLocks noGrp="1"/>
          </p:cNvSpPr>
          <p:nvPr>
            <p:ph type="title"/>
          </p:nvPr>
        </p:nvSpPr>
        <p:spPr/>
        <p:txBody>
          <a:bodyPr/>
          <a:lstStyle/>
          <a:p>
            <a:r>
              <a:rPr lang="en-US" dirty="0"/>
              <a:t>Is this fixable?</a:t>
            </a:r>
            <a:br>
              <a:rPr lang="en-US" dirty="0"/>
            </a:br>
            <a:endParaRPr lang="en-US" dirty="0"/>
          </a:p>
        </p:txBody>
      </p:sp>
      <p:pic>
        <p:nvPicPr>
          <p:cNvPr id="5" name="Content Placeholder 4">
            <a:extLst>
              <a:ext uri="{FF2B5EF4-FFF2-40B4-BE49-F238E27FC236}">
                <a16:creationId xmlns:a16="http://schemas.microsoft.com/office/drawing/2014/main" id="{55A05E46-4D0C-0F8B-FE52-BC317E61218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8764" y="1205345"/>
            <a:ext cx="10661072" cy="4738255"/>
          </a:xfrm>
          <a:prstGeom prst="rect">
            <a:avLst/>
          </a:prstGeom>
        </p:spPr>
      </p:pic>
    </p:spTree>
    <p:extLst>
      <p:ext uri="{BB962C8B-B14F-4D97-AF65-F5344CB8AC3E}">
        <p14:creationId xmlns:p14="http://schemas.microsoft.com/office/powerpoint/2010/main" val="3610001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53D77-B160-89E7-9DAB-6D1958773703}"/>
              </a:ext>
            </a:extLst>
          </p:cNvPr>
          <p:cNvSpPr>
            <a:spLocks noGrp="1"/>
          </p:cNvSpPr>
          <p:nvPr>
            <p:ph type="title"/>
          </p:nvPr>
        </p:nvSpPr>
        <p:spPr/>
        <p:txBody>
          <a:bodyPr/>
          <a:lstStyle/>
          <a:p>
            <a:r>
              <a:rPr lang="en-US" dirty="0"/>
              <a:t>Political realities of reform</a:t>
            </a:r>
          </a:p>
        </p:txBody>
      </p:sp>
      <p:sp>
        <p:nvSpPr>
          <p:cNvPr id="3" name="Content Placeholder 2">
            <a:extLst>
              <a:ext uri="{FF2B5EF4-FFF2-40B4-BE49-F238E27FC236}">
                <a16:creationId xmlns:a16="http://schemas.microsoft.com/office/drawing/2014/main" id="{EAB8D244-A951-0D18-CCD1-9462481ECF4E}"/>
              </a:ext>
            </a:extLst>
          </p:cNvPr>
          <p:cNvSpPr>
            <a:spLocks noGrp="1"/>
          </p:cNvSpPr>
          <p:nvPr>
            <p:ph idx="1"/>
          </p:nvPr>
        </p:nvSpPr>
        <p:spPr/>
        <p:txBody>
          <a:bodyPr/>
          <a:lstStyle/>
          <a:p>
            <a:r>
              <a:rPr lang="en-US" b="1" dirty="0"/>
              <a:t>Basic Math:</a:t>
            </a:r>
            <a:r>
              <a:rPr lang="en-US" dirty="0"/>
              <a:t> To extend the solvency of the HI Trust Fund two options stand out: (1) increase the Medicare payroll tax from its current rate of 2.9 percent to 3.35 percent or (2) reduce Part A spending by 10.6 percent, which is equivalent to a reduction of about $52 billion in 2026, that would then need to be maintained in subsequent years. Either of these approaches would extend the solvency of the trust fund for an additional 25 years.</a:t>
            </a:r>
          </a:p>
          <a:p>
            <a:r>
              <a:rPr lang="en-US" b="1" dirty="0"/>
              <a:t>Program Reforms: </a:t>
            </a:r>
            <a:r>
              <a:rPr lang="en-US" dirty="0"/>
              <a:t>Revamp Medicare entirely in a phased process that simplifies payments and claims, eliminates non-care regulations, reduces over- capacity, creates competition among providers, restructures abuse focuses, reduces incentives for upcoding, ends ineffective, non-essential programs or reforms them wholly such as 340B and Medicare Advantage.</a:t>
            </a:r>
            <a:endParaRPr lang="en-US" b="1" dirty="0"/>
          </a:p>
          <a:p>
            <a:endParaRPr lang="en-US" b="1" dirty="0"/>
          </a:p>
        </p:txBody>
      </p:sp>
    </p:spTree>
    <p:extLst>
      <p:ext uri="{BB962C8B-B14F-4D97-AF65-F5344CB8AC3E}">
        <p14:creationId xmlns:p14="http://schemas.microsoft.com/office/powerpoint/2010/main" val="3615371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B6305-3D18-ED64-30E2-169B105AE583}"/>
              </a:ext>
            </a:extLst>
          </p:cNvPr>
          <p:cNvSpPr>
            <a:spLocks noGrp="1"/>
          </p:cNvSpPr>
          <p:nvPr>
            <p:ph type="title"/>
          </p:nvPr>
        </p:nvSpPr>
        <p:spPr/>
        <p:txBody>
          <a:bodyPr/>
          <a:lstStyle/>
          <a:p>
            <a:r>
              <a:rPr lang="en-US" dirty="0"/>
              <a:t>Private style reforms</a:t>
            </a:r>
            <a:br>
              <a:rPr lang="en-US" dirty="0"/>
            </a:br>
            <a:endParaRPr lang="en-US" dirty="0"/>
          </a:p>
        </p:txBody>
      </p:sp>
      <p:sp>
        <p:nvSpPr>
          <p:cNvPr id="3" name="Content Placeholder 2">
            <a:extLst>
              <a:ext uri="{FF2B5EF4-FFF2-40B4-BE49-F238E27FC236}">
                <a16:creationId xmlns:a16="http://schemas.microsoft.com/office/drawing/2014/main" id="{B46A5271-CB7C-C282-E35E-73649E1D1879}"/>
              </a:ext>
            </a:extLst>
          </p:cNvPr>
          <p:cNvSpPr>
            <a:spLocks noGrp="1"/>
          </p:cNvSpPr>
          <p:nvPr>
            <p:ph idx="1"/>
          </p:nvPr>
        </p:nvSpPr>
        <p:spPr>
          <a:xfrm>
            <a:off x="1295400" y="1288473"/>
            <a:ext cx="9601200" cy="4655127"/>
          </a:xfrm>
        </p:spPr>
        <p:txBody>
          <a:bodyPr/>
          <a:lstStyle/>
          <a:p>
            <a:r>
              <a:rPr lang="en-US" b="1" dirty="0"/>
              <a:t>Competition</a:t>
            </a:r>
            <a:r>
              <a:rPr lang="en-US" dirty="0"/>
              <a:t>: End restrictions on physician ownership in hospitals (Obama Care).  Forbid CON laws in any state. Extend site payment neutrality to all settings. Require full price transparency.</a:t>
            </a:r>
          </a:p>
          <a:p>
            <a:pPr lvl="1"/>
            <a:r>
              <a:rPr lang="en-US" dirty="0"/>
              <a:t>End coverage mandates allowing private plans to provide Medicare-style options. No more requirement for each participant to have Medicare D or B. via the govt.</a:t>
            </a:r>
          </a:p>
          <a:p>
            <a:r>
              <a:rPr lang="en-US" b="1" dirty="0"/>
              <a:t>Level the Playing Field:</a:t>
            </a:r>
            <a:r>
              <a:rPr lang="en-US" dirty="0"/>
              <a:t> Medicare incentivizes utilization and disengages primary care via endless bureaucracy and non-competitive payments. Getting to a level playing field requires.</a:t>
            </a:r>
          </a:p>
          <a:p>
            <a:pPr lvl="1"/>
            <a:r>
              <a:rPr lang="en-US" b="1" dirty="0"/>
              <a:t>Reform Medical Education</a:t>
            </a:r>
            <a:r>
              <a:rPr lang="en-US" dirty="0"/>
              <a:t>: U.S. has 2.7 physicians per 1,000 compared to peer nations with 3.8.  Most other nations have around 1/3</a:t>
            </a:r>
            <a:r>
              <a:rPr lang="en-US" baseline="30000" dirty="0"/>
              <a:t>rd</a:t>
            </a:r>
            <a:r>
              <a:rPr lang="en-US" dirty="0"/>
              <a:t> devoted to primary care. Only 12% of physicians in the U.S. are primary care. In the U.S. there are tight restrictions on training spots for new doctors plus the expense is far higher than peer nations – so high that the ROI on becoming a primary care physician is negative through the first 10 years of practice.</a:t>
            </a:r>
          </a:p>
          <a:p>
            <a:pPr lvl="1"/>
            <a:r>
              <a:rPr lang="en-US" b="1" dirty="0"/>
              <a:t>More Primary Care: </a:t>
            </a:r>
            <a:r>
              <a:rPr lang="en-US" dirty="0"/>
              <a:t>Better access, lower cost care, more prevention.</a:t>
            </a:r>
            <a:endParaRPr lang="en-US" b="1" dirty="0"/>
          </a:p>
        </p:txBody>
      </p:sp>
    </p:spTree>
    <p:extLst>
      <p:ext uri="{BB962C8B-B14F-4D97-AF65-F5344CB8AC3E}">
        <p14:creationId xmlns:p14="http://schemas.microsoft.com/office/powerpoint/2010/main" val="3865377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029D085-CAEF-66A3-C96B-153CE3FDDEF3}"/>
              </a:ext>
            </a:extLst>
          </p:cNvPr>
          <p:cNvSpPr>
            <a:spLocks noGrp="1"/>
          </p:cNvSpPr>
          <p:nvPr>
            <p:ph type="title"/>
          </p:nvPr>
        </p:nvSpPr>
        <p:spPr/>
        <p:txBody>
          <a:bodyPr/>
          <a:lstStyle/>
          <a:p>
            <a:r>
              <a:rPr lang="en-US" dirty="0"/>
              <a:t>Medicare required reforms – national solutions</a:t>
            </a:r>
          </a:p>
        </p:txBody>
      </p:sp>
      <p:sp>
        <p:nvSpPr>
          <p:cNvPr id="5" name="Content Placeholder 4">
            <a:extLst>
              <a:ext uri="{FF2B5EF4-FFF2-40B4-BE49-F238E27FC236}">
                <a16:creationId xmlns:a16="http://schemas.microsoft.com/office/drawing/2014/main" id="{73465963-6220-F0BC-BEF2-C78E51DB517C}"/>
              </a:ext>
            </a:extLst>
          </p:cNvPr>
          <p:cNvSpPr>
            <a:spLocks noGrp="1"/>
          </p:cNvSpPr>
          <p:nvPr>
            <p:ph idx="1"/>
          </p:nvPr>
        </p:nvSpPr>
        <p:spPr>
          <a:xfrm>
            <a:off x="1295400" y="1524000"/>
            <a:ext cx="9601200" cy="4419600"/>
          </a:xfrm>
        </p:spPr>
        <p:txBody>
          <a:bodyPr>
            <a:normAutofit fontScale="92500" lnSpcReduction="10000"/>
          </a:bodyPr>
          <a:lstStyle/>
          <a:p>
            <a:r>
              <a:rPr lang="en-US" b="1" dirty="0"/>
              <a:t>Bridge Eligibility</a:t>
            </a:r>
            <a:r>
              <a:rPr lang="en-US" dirty="0"/>
              <a:t>: As retirement age advances, many folks 65 plus continue to work and have other insurance access. Medicare should not be automatic or required at 65. Allow Part A, B or D to be separately purchased at any point above 65. Encourage working folks to stay otherwise insured.</a:t>
            </a:r>
          </a:p>
          <a:p>
            <a:r>
              <a:rPr lang="en-US" b="1" dirty="0"/>
              <a:t>Reform: </a:t>
            </a:r>
            <a:r>
              <a:rPr lang="en-US" dirty="0"/>
              <a:t>Stop paying hospitals, particularly non-profits, for uncompensated care and bad debt. Completely re-tool 340B.</a:t>
            </a:r>
          </a:p>
          <a:p>
            <a:pPr lvl="1"/>
            <a:r>
              <a:rPr lang="en-US" dirty="0"/>
              <a:t>Remove uncompensated care payments from Medicare, index them to inflation, and base them on a hospital’s share of charity care and non-Medicare bad debt. This would provide an incentive for hospitals to provide more charity care, as they would be compensated at a higher rate. CBO estimates that this proposal would save $87.6 billion over 10 years.</a:t>
            </a:r>
            <a:r>
              <a:rPr lang="en-US" baseline="30000" dirty="0">
                <a:hlinkClick r:id="rId2" tooltip="Congressional Budget Office.�Proposals Affecting Medicare-CBO's Estimate of the President's Fiscal Year 2021 Budget. Washington, DC: Congressional Budget Office, March 25, 2020.�"/>
              </a:rPr>
              <a:t>16</a:t>
            </a:r>
            <a:r>
              <a:rPr lang="en-US" dirty="0"/>
              <a:t> Policymakers should also end Medicare compensation of bad debt, which CBO estimates would save $54.1 billion over 10 years.</a:t>
            </a:r>
          </a:p>
          <a:p>
            <a:pPr lvl="1"/>
            <a:r>
              <a:rPr lang="en-US" dirty="0"/>
              <a:t>The 340B Drug Pricing Program requires pharmaceutical companies to sell outpatient drugs to qualifying hospitals at a steep discount, usually 25-50 percent of the normal price. Currently, </a:t>
            </a:r>
            <a:r>
              <a:rPr lang="en-US" dirty="0">
                <a:hlinkClick r:id="rId3"/>
              </a:rPr>
              <a:t>Part B</a:t>
            </a:r>
            <a:r>
              <a:rPr lang="en-US" dirty="0"/>
              <a:t> pays these hospitals the average sales price (ASP) plus six percent for outpatient drugs, regardless of whether these drugs were actually acquired at a discount. Reducing Part B payments to ASP -22.5% would save $74 billion over 10 years.</a:t>
            </a:r>
            <a:endParaRPr lang="en-US" b="1" dirty="0"/>
          </a:p>
        </p:txBody>
      </p:sp>
    </p:spTree>
    <p:extLst>
      <p:ext uri="{BB962C8B-B14F-4D97-AF65-F5344CB8AC3E}">
        <p14:creationId xmlns:p14="http://schemas.microsoft.com/office/powerpoint/2010/main" val="3410465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89957-B422-58B2-A781-710E6409B030}"/>
              </a:ext>
            </a:extLst>
          </p:cNvPr>
          <p:cNvSpPr>
            <a:spLocks noGrp="1"/>
          </p:cNvSpPr>
          <p:nvPr>
            <p:ph type="title"/>
          </p:nvPr>
        </p:nvSpPr>
        <p:spPr/>
        <p:txBody>
          <a:bodyPr/>
          <a:lstStyle/>
          <a:p>
            <a:r>
              <a:rPr lang="en-US" dirty="0"/>
              <a:t>More Solutions</a:t>
            </a:r>
          </a:p>
        </p:txBody>
      </p:sp>
      <p:sp>
        <p:nvSpPr>
          <p:cNvPr id="3" name="Content Placeholder 2">
            <a:extLst>
              <a:ext uri="{FF2B5EF4-FFF2-40B4-BE49-F238E27FC236}">
                <a16:creationId xmlns:a16="http://schemas.microsoft.com/office/drawing/2014/main" id="{59049E1A-8779-6B78-09ED-DADF03FE0493}"/>
              </a:ext>
            </a:extLst>
          </p:cNvPr>
          <p:cNvSpPr>
            <a:spLocks noGrp="1"/>
          </p:cNvSpPr>
          <p:nvPr>
            <p:ph idx="1"/>
          </p:nvPr>
        </p:nvSpPr>
        <p:spPr/>
        <p:txBody>
          <a:bodyPr/>
          <a:lstStyle/>
          <a:p>
            <a:r>
              <a:rPr lang="en-US" b="1" dirty="0"/>
              <a:t>Tort Reform:</a:t>
            </a:r>
            <a:r>
              <a:rPr lang="en-US" dirty="0"/>
              <a:t> Stop one-sided litigation by adding the right of recovery to Defendants. Estimate suggest that savings of up to $100 billion are possible via reduced insurance, reduced administrative burden, reduced defensive medicine, near complete elimination of litigation to settle claims.</a:t>
            </a:r>
          </a:p>
          <a:p>
            <a:r>
              <a:rPr lang="en-US" b="1" dirty="0"/>
              <a:t>Medicare the Driver: </a:t>
            </a:r>
            <a:r>
              <a:rPr lang="en-US" dirty="0"/>
              <a:t>Payment rates for nearly all healthcare programs including private, factor off of Medicare rates.  Medicare rates need reform. Readjust the payment differences regionally. Update inflation measures to chained CPI or other vs. CPI. Rework labor regions and cost calculations. End provider submissions of data that have no relevance.</a:t>
            </a:r>
          </a:p>
          <a:p>
            <a:r>
              <a:rPr lang="en-US" b="1" dirty="0"/>
              <a:t>Claim Simplification: </a:t>
            </a:r>
            <a:r>
              <a:rPr lang="en-US" dirty="0"/>
              <a:t>Standardize a single claim form and process, eliminating foolish and useless data collection such as Meaningful Measures and half to two thirds of the assessment data on post-acute admissions (MDS, OASIS).</a:t>
            </a:r>
            <a:endParaRPr lang="en-US" b="1" dirty="0"/>
          </a:p>
        </p:txBody>
      </p:sp>
    </p:spTree>
    <p:extLst>
      <p:ext uri="{BB962C8B-B14F-4D97-AF65-F5344CB8AC3E}">
        <p14:creationId xmlns:p14="http://schemas.microsoft.com/office/powerpoint/2010/main" val="3882770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08CBD-B9E3-D5EA-5F68-67BE44C1AC6C}"/>
              </a:ext>
            </a:extLst>
          </p:cNvPr>
          <p:cNvSpPr>
            <a:spLocks noGrp="1"/>
          </p:cNvSpPr>
          <p:nvPr>
            <p:ph type="title"/>
          </p:nvPr>
        </p:nvSpPr>
        <p:spPr/>
        <p:txBody>
          <a:bodyPr/>
          <a:lstStyle/>
          <a:p>
            <a:r>
              <a:rPr lang="en-US" dirty="0"/>
              <a:t>The Vipers in the pits</a:t>
            </a:r>
            <a:br>
              <a:rPr lang="en-US" dirty="0"/>
            </a:br>
            <a:endParaRPr lang="en-US" dirty="0"/>
          </a:p>
        </p:txBody>
      </p:sp>
      <p:sp>
        <p:nvSpPr>
          <p:cNvPr id="3" name="Content Placeholder 2">
            <a:extLst>
              <a:ext uri="{FF2B5EF4-FFF2-40B4-BE49-F238E27FC236}">
                <a16:creationId xmlns:a16="http://schemas.microsoft.com/office/drawing/2014/main" id="{5C1F50D8-812B-E848-F6EE-02352A3BA93C}"/>
              </a:ext>
            </a:extLst>
          </p:cNvPr>
          <p:cNvSpPr>
            <a:spLocks noGrp="1"/>
          </p:cNvSpPr>
          <p:nvPr>
            <p:ph idx="1"/>
          </p:nvPr>
        </p:nvSpPr>
        <p:spPr/>
        <p:txBody>
          <a:bodyPr/>
          <a:lstStyle/>
          <a:p>
            <a:r>
              <a:rPr lang="en-US" dirty="0"/>
              <a:t>Medicare reform is complicated by the number of </a:t>
            </a:r>
            <a:r>
              <a:rPr lang="en-US" b="1" dirty="0"/>
              <a:t>Pigs that Feed at the Trough</a:t>
            </a:r>
            <a:r>
              <a:rPr lang="en-US" dirty="0"/>
              <a:t>. From insurance companies to lawyers to consultants and accounting firms and drug companies, PBMs, and of course, politicians, the billions in overhead, waste, fraud and slush that does not benefit one patient, benefits all of these other players.</a:t>
            </a:r>
          </a:p>
          <a:p>
            <a:r>
              <a:rPr lang="en-US" dirty="0"/>
              <a:t>Medicare is an auto-pilot program that does not require Congress to vote on additional funding.  Without spending accountability, its cost marches on.</a:t>
            </a:r>
          </a:p>
          <a:p>
            <a:r>
              <a:rPr lang="en-US" dirty="0"/>
              <a:t>Its complexity is the key to its madness in many ways. It seems too complicated to fix and most beneficiaries, like it…but then in reality, why not. What most people don’t see or understand is the big economic hole that Medicare has become and while they like the benefits and cost, the real cost is the societal and economic cost.</a:t>
            </a:r>
          </a:p>
        </p:txBody>
      </p:sp>
    </p:spTree>
    <p:extLst>
      <p:ext uri="{BB962C8B-B14F-4D97-AF65-F5344CB8AC3E}">
        <p14:creationId xmlns:p14="http://schemas.microsoft.com/office/powerpoint/2010/main" val="1882501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4A2DE24-4BE9-3A8D-328B-5F7FDE15CDA8}"/>
              </a:ext>
            </a:extLst>
          </p:cNvPr>
          <p:cNvSpPr>
            <a:spLocks noGrp="1"/>
          </p:cNvSpPr>
          <p:nvPr>
            <p:ph type="title"/>
          </p:nvPr>
        </p:nvSpPr>
        <p:spPr/>
        <p:txBody>
          <a:bodyPr/>
          <a:lstStyle/>
          <a:p>
            <a:r>
              <a:rPr lang="en-US" dirty="0"/>
              <a:t>Where does this end?</a:t>
            </a:r>
          </a:p>
        </p:txBody>
      </p:sp>
      <p:sp>
        <p:nvSpPr>
          <p:cNvPr id="5" name="Content Placeholder 4">
            <a:extLst>
              <a:ext uri="{FF2B5EF4-FFF2-40B4-BE49-F238E27FC236}">
                <a16:creationId xmlns:a16="http://schemas.microsoft.com/office/drawing/2014/main" id="{628051A3-50F8-0640-759E-890718FAFB70}"/>
              </a:ext>
            </a:extLst>
          </p:cNvPr>
          <p:cNvSpPr>
            <a:spLocks noGrp="1"/>
          </p:cNvSpPr>
          <p:nvPr>
            <p:ph idx="1"/>
          </p:nvPr>
        </p:nvSpPr>
        <p:spPr/>
        <p:txBody>
          <a:bodyPr/>
          <a:lstStyle/>
          <a:p>
            <a:r>
              <a:rPr lang="en-US" b="1" dirty="0"/>
              <a:t>Medicare can and will go bankrupt in the next decade but likely not as Congress will print more money for solvency.</a:t>
            </a:r>
          </a:p>
          <a:p>
            <a:r>
              <a:rPr lang="en-US" b="1" dirty="0"/>
              <a:t>It will consume more tax dollars, require more borrowed money and in turn, drag private GDP growth and help keep inflation fires smoldering (all of the printed money).</a:t>
            </a:r>
          </a:p>
          <a:p>
            <a:r>
              <a:rPr lang="en-US" b="1" dirty="0"/>
              <a:t>Reforms are actually very simple but difficult to apply as they require political capital and a willingness to be unelected.</a:t>
            </a:r>
          </a:p>
          <a:p>
            <a:r>
              <a:rPr lang="en-US" b="1" dirty="0"/>
              <a:t>As reform will take years, now is the time to begin. Kicking the can down the road has enormous economic implications (see Japan).</a:t>
            </a:r>
          </a:p>
        </p:txBody>
      </p:sp>
    </p:spTree>
    <p:extLst>
      <p:ext uri="{BB962C8B-B14F-4D97-AF65-F5344CB8AC3E}">
        <p14:creationId xmlns:p14="http://schemas.microsoft.com/office/powerpoint/2010/main" val="667425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81000"/>
            <a:ext cx="9601200" cy="1143000"/>
          </a:xfrm>
        </p:spPr>
        <p:txBody>
          <a:bodyPr anchor="b">
            <a:normAutofit/>
          </a:bodyPr>
          <a:lstStyle/>
          <a:p>
            <a:r>
              <a:rPr lang="en-US" dirty="0"/>
              <a:t>The finances of Medicare</a:t>
            </a:r>
          </a:p>
        </p:txBody>
      </p:sp>
      <p:pic>
        <p:nvPicPr>
          <p:cNvPr id="7" name="Content Placeholder 6">
            <a:extLst>
              <a:ext uri="{FF2B5EF4-FFF2-40B4-BE49-F238E27FC236}">
                <a16:creationId xmlns:a16="http://schemas.microsoft.com/office/drawing/2014/main" id="{E0B7C143-D65D-B526-4A96-443B4CC4DB08}"/>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33752" b="1066"/>
          <a:stretch>
            <a:fillRect/>
          </a:stretch>
        </p:blipFill>
        <p:spPr>
          <a:xfrm>
            <a:off x="685800" y="1567543"/>
            <a:ext cx="10210800" cy="4376057"/>
          </a:xfrm>
          <a:prstGeom prst="rect">
            <a:avLst/>
          </a:prstGeom>
          <a:noFill/>
        </p:spPr>
      </p:pic>
    </p:spTree>
    <p:extLst>
      <p:ext uri="{BB962C8B-B14F-4D97-AF65-F5344CB8AC3E}">
        <p14:creationId xmlns:p14="http://schemas.microsoft.com/office/powerpoint/2010/main" val="142462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B4B73-E21F-D36B-0CC0-C14B94A2E8B5}"/>
              </a:ext>
            </a:extLst>
          </p:cNvPr>
          <p:cNvSpPr>
            <a:spLocks noGrp="1"/>
          </p:cNvSpPr>
          <p:nvPr>
            <p:ph type="title"/>
          </p:nvPr>
        </p:nvSpPr>
        <p:spPr/>
        <p:txBody>
          <a:bodyPr/>
          <a:lstStyle/>
          <a:p>
            <a:r>
              <a:rPr lang="en-US" dirty="0"/>
              <a:t>The end – questions, comments, discussion</a:t>
            </a:r>
          </a:p>
        </p:txBody>
      </p:sp>
      <p:sp>
        <p:nvSpPr>
          <p:cNvPr id="3" name="Content Placeholder 2">
            <a:extLst>
              <a:ext uri="{FF2B5EF4-FFF2-40B4-BE49-F238E27FC236}">
                <a16:creationId xmlns:a16="http://schemas.microsoft.com/office/drawing/2014/main" id="{343D4D3B-5923-DCFE-4330-231AA0484DC4}"/>
              </a:ext>
            </a:extLst>
          </p:cNvPr>
          <p:cNvSpPr>
            <a:spLocks noGrp="1"/>
          </p:cNvSpPr>
          <p:nvPr>
            <p:ph idx="1"/>
          </p:nvPr>
        </p:nvSpPr>
        <p:spPr/>
        <p:txBody>
          <a:bodyPr/>
          <a:lstStyle/>
          <a:p>
            <a:pPr marL="45720" indent="0">
              <a:buNone/>
            </a:pPr>
            <a:endParaRPr lang="en-US" dirty="0"/>
          </a:p>
          <a:p>
            <a:pPr marL="45720" indent="0">
              <a:buNone/>
            </a:pPr>
            <a:endParaRPr lang="en-US" dirty="0"/>
          </a:p>
          <a:p>
            <a:pPr marL="45720" indent="0">
              <a:buNone/>
            </a:pPr>
            <a:endParaRPr lang="en-US" dirty="0"/>
          </a:p>
          <a:p>
            <a:pPr marL="45720" indent="0" algn="ctr">
              <a:buNone/>
            </a:pPr>
            <a:r>
              <a:rPr lang="en-US" sz="2800" b="1" dirty="0"/>
              <a:t>Thanks. I am Reginald (Reg) Hislop III, Managing Partner at H2 Healthcare, LLC. Contact me at </a:t>
            </a:r>
            <a:r>
              <a:rPr lang="en-US" sz="2800" b="1" dirty="0">
                <a:hlinkClick r:id="rId2"/>
              </a:rPr>
              <a:t>rhislop@h2healthllc.com</a:t>
            </a:r>
            <a:r>
              <a:rPr lang="en-US" sz="2800" b="1" dirty="0"/>
              <a:t>. Twitter @H2HealthLLC</a:t>
            </a:r>
          </a:p>
        </p:txBody>
      </p:sp>
    </p:spTree>
    <p:extLst>
      <p:ext uri="{BB962C8B-B14F-4D97-AF65-F5344CB8AC3E}">
        <p14:creationId xmlns:p14="http://schemas.microsoft.com/office/powerpoint/2010/main" val="3398449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91311-B65F-CF5F-045D-91064986D350}"/>
              </a:ext>
            </a:extLst>
          </p:cNvPr>
          <p:cNvSpPr>
            <a:spLocks noGrp="1"/>
          </p:cNvSpPr>
          <p:nvPr>
            <p:ph type="title"/>
          </p:nvPr>
        </p:nvSpPr>
        <p:spPr/>
        <p:txBody>
          <a:bodyPr/>
          <a:lstStyle/>
          <a:p>
            <a:r>
              <a:rPr lang="en-US" dirty="0"/>
              <a:t>The Numbers don’t add up</a:t>
            </a:r>
          </a:p>
        </p:txBody>
      </p:sp>
      <p:sp>
        <p:nvSpPr>
          <p:cNvPr id="3" name="Content Placeholder 2">
            <a:extLst>
              <a:ext uri="{FF2B5EF4-FFF2-40B4-BE49-F238E27FC236}">
                <a16:creationId xmlns:a16="http://schemas.microsoft.com/office/drawing/2014/main" id="{EC048126-2D94-DD08-D79F-75CBB14AF197}"/>
              </a:ext>
            </a:extLst>
          </p:cNvPr>
          <p:cNvSpPr>
            <a:spLocks noGrp="1"/>
          </p:cNvSpPr>
          <p:nvPr>
            <p:ph idx="1"/>
          </p:nvPr>
        </p:nvSpPr>
        <p:spPr>
          <a:xfrm>
            <a:off x="1295400" y="1600200"/>
            <a:ext cx="9601200" cy="4343400"/>
          </a:xfrm>
        </p:spPr>
        <p:txBody>
          <a:bodyPr>
            <a:normAutofit fontScale="92500" lnSpcReduction="10000"/>
          </a:bodyPr>
          <a:lstStyle/>
          <a:p>
            <a:r>
              <a:rPr lang="en-US" dirty="0"/>
              <a:t>As increasing amounts of general tax revenues have been devoted to Medicare, less tax revenue has been available for other priorities such as deficit reduction or investments that could grow the economic output of the country.</a:t>
            </a:r>
          </a:p>
          <a:p>
            <a:r>
              <a:rPr lang="en-US" dirty="0"/>
              <a:t>While Medicare enrollment is rising, the number of workers per beneficiary is rapidly declining. These diverging trends present a financing challenge for Medicare because Part A Hospital Insurance is primarily financed by workers’ Medicare payroll taxes. The number of workers per Medicare beneficiary with Part A Hospital Insurance declined from 4.5 workers per Medicare beneficiary at the program’s inception in 1967 to 2.8 workers per beneficiary in 2023 and is projected to fall to 2.5 workers per beneficiary by 2029.</a:t>
            </a:r>
          </a:p>
          <a:p>
            <a:r>
              <a:rPr lang="en-US" dirty="0"/>
              <a:t>Medicare spending doubled between 2010 and 2023, increasing from $0.5 trillion to $1 trillion on a nominal basis. &gt; Medicare spending is expected to again double between 2023 and 2032, when it is projected to reach nearly $2 trillion. The Medicare Trustees and the Congressional Budget Office expect Medicare spending to increase at an average annual rate of about 7 percent during this decade.</a:t>
            </a:r>
          </a:p>
          <a:p>
            <a:endParaRPr lang="en-US" dirty="0"/>
          </a:p>
          <a:p>
            <a:endParaRPr lang="en-US" dirty="0"/>
          </a:p>
        </p:txBody>
      </p:sp>
    </p:spTree>
    <p:extLst>
      <p:ext uri="{BB962C8B-B14F-4D97-AF65-F5344CB8AC3E}">
        <p14:creationId xmlns:p14="http://schemas.microsoft.com/office/powerpoint/2010/main" val="3453341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DF940-759B-84A1-F856-9DC50B5F49D5}"/>
              </a:ext>
            </a:extLst>
          </p:cNvPr>
          <p:cNvSpPr>
            <a:spLocks noGrp="1"/>
          </p:cNvSpPr>
          <p:nvPr>
            <p:ph type="title"/>
          </p:nvPr>
        </p:nvSpPr>
        <p:spPr>
          <a:xfrm>
            <a:off x="1295400" y="381000"/>
            <a:ext cx="9601200" cy="1143000"/>
          </a:xfrm>
        </p:spPr>
        <p:txBody>
          <a:bodyPr anchor="b">
            <a:normAutofit/>
          </a:bodyPr>
          <a:lstStyle/>
          <a:p>
            <a:r>
              <a:rPr lang="en-US" dirty="0"/>
              <a:t>Spending doubles in the next 10 years</a:t>
            </a:r>
          </a:p>
        </p:txBody>
      </p:sp>
      <p:pic>
        <p:nvPicPr>
          <p:cNvPr id="5" name="Content Placeholder 4">
            <a:extLst>
              <a:ext uri="{FF2B5EF4-FFF2-40B4-BE49-F238E27FC236}">
                <a16:creationId xmlns:a16="http://schemas.microsoft.com/office/drawing/2014/main" id="{2528B4BF-2E25-8B80-E625-ADF336C4D90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07918" y="1433945"/>
            <a:ext cx="9788237" cy="4509655"/>
          </a:xfrm>
          <a:prstGeom prst="rect">
            <a:avLst/>
          </a:prstGeom>
          <a:noFill/>
        </p:spPr>
      </p:pic>
    </p:spTree>
    <p:extLst>
      <p:ext uri="{BB962C8B-B14F-4D97-AF65-F5344CB8AC3E}">
        <p14:creationId xmlns:p14="http://schemas.microsoft.com/office/powerpoint/2010/main" val="2091670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36B3DF-075E-861E-BB7E-DFA59D3F08F3}"/>
              </a:ext>
            </a:extLst>
          </p:cNvPr>
          <p:cNvSpPr>
            <a:spLocks noGrp="1"/>
          </p:cNvSpPr>
          <p:nvPr>
            <p:ph type="title"/>
          </p:nvPr>
        </p:nvSpPr>
        <p:spPr/>
        <p:txBody>
          <a:bodyPr/>
          <a:lstStyle/>
          <a:p>
            <a:r>
              <a:rPr lang="en-US" dirty="0"/>
              <a:t>Healthcare Spending: Not helpful to GDP</a:t>
            </a:r>
          </a:p>
        </p:txBody>
      </p:sp>
      <p:pic>
        <p:nvPicPr>
          <p:cNvPr id="6" name="Picture 5">
            <a:extLst>
              <a:ext uri="{FF2B5EF4-FFF2-40B4-BE49-F238E27FC236}">
                <a16:creationId xmlns:a16="http://schemas.microsoft.com/office/drawing/2014/main" id="{05D269A5-8315-2D17-4A26-84720700FF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1436" y="1641764"/>
            <a:ext cx="10203873" cy="4401848"/>
          </a:xfrm>
          <a:prstGeom prst="rect">
            <a:avLst/>
          </a:prstGeom>
        </p:spPr>
      </p:pic>
    </p:spTree>
    <p:extLst>
      <p:ext uri="{BB962C8B-B14F-4D97-AF65-F5344CB8AC3E}">
        <p14:creationId xmlns:p14="http://schemas.microsoft.com/office/powerpoint/2010/main" val="3849349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7126E5-C145-12BE-EA20-DA7B6BF39816}"/>
              </a:ext>
            </a:extLst>
          </p:cNvPr>
          <p:cNvSpPr>
            <a:spLocks noGrp="1"/>
          </p:cNvSpPr>
          <p:nvPr>
            <p:ph type="title"/>
          </p:nvPr>
        </p:nvSpPr>
        <p:spPr/>
        <p:txBody>
          <a:bodyPr/>
          <a:lstStyle/>
          <a:p>
            <a:r>
              <a:rPr lang="en-US" dirty="0"/>
              <a:t>Return on our investment?</a:t>
            </a:r>
          </a:p>
        </p:txBody>
      </p:sp>
      <p:sp>
        <p:nvSpPr>
          <p:cNvPr id="4" name="Content Placeholder 3">
            <a:extLst>
              <a:ext uri="{FF2B5EF4-FFF2-40B4-BE49-F238E27FC236}">
                <a16:creationId xmlns:a16="http://schemas.microsoft.com/office/drawing/2014/main" id="{8EC291FE-FEE4-1C6F-54D3-0501852B2FA8}"/>
              </a:ext>
            </a:extLst>
          </p:cNvPr>
          <p:cNvSpPr>
            <a:spLocks noGrp="1"/>
          </p:cNvSpPr>
          <p:nvPr>
            <p:ph idx="1"/>
          </p:nvPr>
        </p:nvSpPr>
        <p:spPr/>
        <p:txBody>
          <a:bodyPr>
            <a:normAutofit fontScale="85000" lnSpcReduction="10000"/>
          </a:bodyPr>
          <a:lstStyle/>
          <a:p>
            <a:r>
              <a:rPr lang="en-US" dirty="0"/>
              <a:t>Despite the country’s incongruous spending levels, the United States ranks well below other countries in many health outcomes. </a:t>
            </a:r>
            <a:r>
              <a:rPr lang="en-US" b="1" dirty="0"/>
              <a:t>The average U.S. citizen lives to be 77 years old — three years lower than the average life expectancy of 80.4 years</a:t>
            </a:r>
            <a:r>
              <a:rPr lang="en-US" dirty="0"/>
              <a:t> in high-income countries.</a:t>
            </a:r>
          </a:p>
          <a:p>
            <a:r>
              <a:rPr lang="en-US" dirty="0"/>
              <a:t>Total U.S. Healthcare Spending</a:t>
            </a:r>
          </a:p>
          <a:p>
            <a:pPr lvl="0"/>
            <a:r>
              <a:rPr lang="en-US" dirty="0"/>
              <a:t>In 2024, U.S. national health expenditures reached $5.3 trillion, growing 7.2% from the prior year.</a:t>
            </a:r>
          </a:p>
          <a:p>
            <a:pPr lvl="0"/>
            <a:r>
              <a:rPr lang="en-US" dirty="0"/>
              <a:t>This equated to $15,474 per person (per capita), up from previous years and driven by increased utilization of services like hospital care, physician services, and prescription drugs.</a:t>
            </a:r>
          </a:p>
          <a:p>
            <a:r>
              <a:rPr lang="en-US" dirty="0"/>
              <a:t>Per Capita Spending Comparison; The U.S. consistently ranks highest among high-income nations:</a:t>
            </a:r>
          </a:p>
          <a:p>
            <a:pPr lvl="0"/>
            <a:r>
              <a:rPr lang="en-US" dirty="0"/>
              <a:t>U.S.: ~$14,885–$15,474 per person (2024 estimates; some sources cite $13,432–$13,473 for 2023, with growth pushing it higher).</a:t>
            </a:r>
          </a:p>
          <a:p>
            <a:pPr lvl="0"/>
            <a:r>
              <a:rPr lang="en-US" dirty="0"/>
              <a:t>Switzerland (second highest): ~$9,963.</a:t>
            </a:r>
          </a:p>
          <a:p>
            <a:endParaRPr lang="en-US" dirty="0"/>
          </a:p>
        </p:txBody>
      </p:sp>
    </p:spTree>
    <p:extLst>
      <p:ext uri="{BB962C8B-B14F-4D97-AF65-F5344CB8AC3E}">
        <p14:creationId xmlns:p14="http://schemas.microsoft.com/office/powerpoint/2010/main" val="2775378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BB2E9-5BF1-6FCF-97F8-0401C51FB330}"/>
              </a:ext>
            </a:extLst>
          </p:cNvPr>
          <p:cNvSpPr>
            <a:spLocks noGrp="1"/>
          </p:cNvSpPr>
          <p:nvPr>
            <p:ph type="title"/>
          </p:nvPr>
        </p:nvSpPr>
        <p:spPr/>
        <p:txBody>
          <a:bodyPr/>
          <a:lstStyle/>
          <a:p>
            <a:r>
              <a:rPr lang="en-US" dirty="0"/>
              <a:t>ROI, continued</a:t>
            </a:r>
          </a:p>
        </p:txBody>
      </p:sp>
      <p:sp>
        <p:nvSpPr>
          <p:cNvPr id="3" name="Content Placeholder 2">
            <a:extLst>
              <a:ext uri="{FF2B5EF4-FFF2-40B4-BE49-F238E27FC236}">
                <a16:creationId xmlns:a16="http://schemas.microsoft.com/office/drawing/2014/main" id="{8EFC13FD-7902-75F1-C1D3-1EB042DBA178}"/>
              </a:ext>
            </a:extLst>
          </p:cNvPr>
          <p:cNvSpPr>
            <a:spLocks noGrp="1"/>
          </p:cNvSpPr>
          <p:nvPr>
            <p:ph idx="1"/>
          </p:nvPr>
        </p:nvSpPr>
        <p:spPr/>
        <p:txBody>
          <a:bodyPr>
            <a:normAutofit fontScale="92500" lnSpcReduction="20000"/>
          </a:bodyPr>
          <a:lstStyle/>
          <a:p>
            <a:pPr lvl="0"/>
            <a:r>
              <a:rPr lang="en-US" dirty="0"/>
              <a:t>Average for comparable wealthy OECD countries (excluding U.S.): ~$7,371–$7,393 (roughly half of U.S. levels).</a:t>
            </a:r>
          </a:p>
          <a:p>
            <a:pPr lvl="0"/>
            <a:r>
              <a:rPr lang="en-US" dirty="0"/>
              <a:t>OECD average overall: Significantly lower, with the U.S. at about 2.5 times the average in recent OECD Health at a Glance reports (e.g., over $14,880 vs. OECD avg. implied around $6,000).</a:t>
            </a:r>
          </a:p>
          <a:p>
            <a:r>
              <a:rPr lang="en-US" dirty="0"/>
              <a:t>Other high-income peers (e.g., Germany, France, Canada, Japan, UK) typically spend $6,000–$10,000 per capita, often less than half the U.S. figure.</a:t>
            </a:r>
          </a:p>
          <a:p>
            <a:pPr lvl="0"/>
            <a:r>
              <a:rPr lang="en-US" dirty="0"/>
              <a:t>Higher prices for services, procedures, drugs, and provider compensation (not higher utilization—U.S. patients often have fewer doctor visits, shorter hospital stays, but pay much more per unit).</a:t>
            </a:r>
          </a:p>
          <a:p>
            <a:pPr lvl="0"/>
            <a:r>
              <a:rPr lang="en-US" dirty="0"/>
              <a:t>Administrative costs (e.g., multi-payer complexity, billing, insurance overhead) are notably higher in the U.S. (~$1,000+ per capita vs. much lower in peers).</a:t>
            </a:r>
          </a:p>
          <a:p>
            <a:pPr lvl="0"/>
            <a:r>
              <a:rPr lang="en-US" dirty="0"/>
              <a:t>Prescription drugs and other factors play a role but are smaller contributors.</a:t>
            </a:r>
          </a:p>
          <a:p>
            <a:endParaRPr lang="en-US" dirty="0"/>
          </a:p>
        </p:txBody>
      </p:sp>
    </p:spTree>
    <p:extLst>
      <p:ext uri="{BB962C8B-B14F-4D97-AF65-F5344CB8AC3E}">
        <p14:creationId xmlns:p14="http://schemas.microsoft.com/office/powerpoint/2010/main" val="1870598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F53907A-141E-159A-1728-653A7A9FF143}"/>
              </a:ext>
            </a:extLst>
          </p:cNvPr>
          <p:cNvSpPr>
            <a:spLocks noGrp="1"/>
          </p:cNvSpPr>
          <p:nvPr>
            <p:ph type="title"/>
          </p:nvPr>
        </p:nvSpPr>
        <p:spPr/>
        <p:txBody>
          <a:bodyPr/>
          <a:lstStyle/>
          <a:p>
            <a:r>
              <a:rPr lang="en-US" dirty="0"/>
              <a:t>U.S. vs. Other countries</a:t>
            </a:r>
            <a:br>
              <a:rPr lang="en-US" dirty="0"/>
            </a:br>
            <a:endParaRPr lang="en-US" dirty="0"/>
          </a:p>
        </p:txBody>
      </p:sp>
      <p:pic>
        <p:nvPicPr>
          <p:cNvPr id="6" name="Picture 5">
            <a:extLst>
              <a:ext uri="{FF2B5EF4-FFF2-40B4-BE49-F238E27FC236}">
                <a16:creationId xmlns:a16="http://schemas.microsoft.com/office/drawing/2014/main" id="{802B9F17-C0D4-3A9E-02F2-CE06742471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036" y="1184564"/>
            <a:ext cx="12004964" cy="4670790"/>
          </a:xfrm>
          <a:prstGeom prst="rect">
            <a:avLst/>
          </a:prstGeom>
        </p:spPr>
      </p:pic>
    </p:spTree>
    <p:extLst>
      <p:ext uri="{BB962C8B-B14F-4D97-AF65-F5344CB8AC3E}">
        <p14:creationId xmlns:p14="http://schemas.microsoft.com/office/powerpoint/2010/main" val="1011976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56FBBA6-FB4E-0311-E9C0-C0B6A253E988}"/>
              </a:ext>
            </a:extLst>
          </p:cNvPr>
          <p:cNvSpPr>
            <a:spLocks noGrp="1"/>
          </p:cNvSpPr>
          <p:nvPr>
            <p:ph type="title"/>
          </p:nvPr>
        </p:nvSpPr>
        <p:spPr/>
        <p:txBody>
          <a:bodyPr/>
          <a:lstStyle/>
          <a:p>
            <a:r>
              <a:rPr lang="en-US" dirty="0"/>
              <a:t>What’s driving the cost?</a:t>
            </a:r>
            <a:br>
              <a:rPr lang="en-US" dirty="0"/>
            </a:br>
            <a:endParaRPr lang="en-US" dirty="0"/>
          </a:p>
        </p:txBody>
      </p:sp>
      <p:sp>
        <p:nvSpPr>
          <p:cNvPr id="4" name="Content Placeholder 3">
            <a:extLst>
              <a:ext uri="{FF2B5EF4-FFF2-40B4-BE49-F238E27FC236}">
                <a16:creationId xmlns:a16="http://schemas.microsoft.com/office/drawing/2014/main" id="{16B5EBAE-6144-C32A-0ED5-39A839539094}"/>
              </a:ext>
            </a:extLst>
          </p:cNvPr>
          <p:cNvSpPr>
            <a:spLocks noGrp="1"/>
          </p:cNvSpPr>
          <p:nvPr>
            <p:ph idx="1"/>
          </p:nvPr>
        </p:nvSpPr>
        <p:spPr>
          <a:xfrm>
            <a:off x="1295400" y="1267691"/>
            <a:ext cx="9601200" cy="4675909"/>
          </a:xfrm>
        </p:spPr>
        <p:txBody>
          <a:bodyPr>
            <a:normAutofit lnSpcReduction="10000"/>
          </a:bodyPr>
          <a:lstStyle/>
          <a:p>
            <a:r>
              <a:rPr lang="en-US" b="1" dirty="0"/>
              <a:t>Demographics</a:t>
            </a:r>
            <a:r>
              <a:rPr lang="en-US" dirty="0"/>
              <a:t>: 2.8 workers per beneficiary now, 2.5 by 2029. Compare to 4.5 per beneficiary in 1967. This funding model/equation no longer works.</a:t>
            </a:r>
          </a:p>
          <a:p>
            <a:r>
              <a:rPr lang="en-US" b="1" dirty="0"/>
              <a:t>Waste, Fraud and Abuse</a:t>
            </a:r>
            <a:r>
              <a:rPr lang="en-US" dirty="0"/>
              <a:t>: GAO estimates $500 billion annual healthcare fraud. Administrative expense is now 40% of spending ($2.2 trillion) = NO BENEFIT TO PATIENT CARE</a:t>
            </a:r>
          </a:p>
          <a:p>
            <a:r>
              <a:rPr lang="en-US" b="1" dirty="0"/>
              <a:t>Program Inefficiency/Expense: </a:t>
            </a:r>
            <a:r>
              <a:rPr lang="en-US" dirty="0"/>
              <a:t>Medicare Advantage costs Medicare/the govt., 20% more per enrollee than traditional Medicare (FFS) – 55% of all beneficiaries are Medicare Advantage. </a:t>
            </a:r>
          </a:p>
          <a:p>
            <a:pPr lvl="1"/>
            <a:r>
              <a:rPr lang="en-US" dirty="0"/>
              <a:t>Low cost drug programs like 340B now over $45 billion annually with zero evidence that any drug cost savings benefitted patients. The 340B law has no guardrails but prevents Medicaid from collecting rebates on prescriptions filled at the 340B price. Exploitation of 340B by non-profit hospitals is enormous.</a:t>
            </a:r>
          </a:p>
          <a:p>
            <a:r>
              <a:rPr lang="en-US" b="1" dirty="0"/>
              <a:t>Structural Imbalances: </a:t>
            </a:r>
            <a:r>
              <a:rPr lang="en-US" dirty="0"/>
              <a:t>From huge regional cost differences to payments made by site specific criteria not by care or by efficient location, to rising drug costs due to no formulary control on brand drugs, etc.</a:t>
            </a:r>
            <a:endParaRPr lang="en-US" b="1" dirty="0"/>
          </a:p>
        </p:txBody>
      </p:sp>
    </p:spTree>
    <p:extLst>
      <p:ext uri="{BB962C8B-B14F-4D97-AF65-F5344CB8AC3E}">
        <p14:creationId xmlns:p14="http://schemas.microsoft.com/office/powerpoint/2010/main" val="1581411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Red Line Business 16x9">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usiness red line presentation (widescreen).potx" id="{8018D45A-0B59-4186-B046-1FF8092889B6}" vid="{86C2525B-C90B-4FD6-8D61-5E85FA833A06}"/>
    </a:ext>
  </a:extLst>
</a:theme>
</file>

<file path=ppt/theme/theme2.xml><?xml version="1.0" encoding="utf-8"?>
<a:theme xmlns:a="http://schemas.openxmlformats.org/drawingml/2006/main" name="Office Them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Business red line presentation (widescreen)</Template>
  <TotalTime>105</TotalTime>
  <Words>2057</Words>
  <Application>Microsoft Office PowerPoint</Application>
  <PresentationFormat>Widescreen</PresentationFormat>
  <Paragraphs>70</Paragraphs>
  <Slides>20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Cambria</vt:lpstr>
      <vt:lpstr>Red Line Business 16x9</vt:lpstr>
      <vt:lpstr>Medicare is bankrupting america</vt:lpstr>
      <vt:lpstr>The finances of Medicare</vt:lpstr>
      <vt:lpstr>The Numbers don’t add up</vt:lpstr>
      <vt:lpstr>Spending doubles in the next 10 years</vt:lpstr>
      <vt:lpstr>Healthcare Spending: Not helpful to GDP</vt:lpstr>
      <vt:lpstr>Return on our investment?</vt:lpstr>
      <vt:lpstr>ROI, continued</vt:lpstr>
      <vt:lpstr>U.S. vs. Other countries </vt:lpstr>
      <vt:lpstr>What’s driving the cost? </vt:lpstr>
      <vt:lpstr>Utilization Differences under medicare </vt:lpstr>
      <vt:lpstr>Medicare Advantage v. fee for service </vt:lpstr>
      <vt:lpstr>Fee For service spending </vt:lpstr>
      <vt:lpstr>Is this fixable? </vt:lpstr>
      <vt:lpstr>Political realities of reform</vt:lpstr>
      <vt:lpstr>Private style reforms </vt:lpstr>
      <vt:lpstr>Medicare required reforms – national solutions</vt:lpstr>
      <vt:lpstr>More Solutions</vt:lpstr>
      <vt:lpstr>The Vipers in the pits </vt:lpstr>
      <vt:lpstr>Where does this end?</vt:lpstr>
      <vt:lpstr>The end – questions, comments, discussion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Reginald Hislop</dc:creator>
  <cp:lastModifiedBy>Reginald Hislop</cp:lastModifiedBy>
  <cp:revision>1</cp:revision>
  <dcterms:created xsi:type="dcterms:W3CDTF">2026-02-17T19:07:41Z</dcterms:created>
  <dcterms:modified xsi:type="dcterms:W3CDTF">2026-02-17T20:52:56Z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